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325" r:id="rId3"/>
    <p:sldId id="324" r:id="rId4"/>
    <p:sldId id="307" r:id="rId5"/>
    <p:sldId id="258" r:id="rId6"/>
    <p:sldId id="317" r:id="rId7"/>
    <p:sldId id="323" r:id="rId8"/>
    <p:sldId id="257" r:id="rId9"/>
    <p:sldId id="318" r:id="rId10"/>
    <p:sldId id="301" r:id="rId11"/>
    <p:sldId id="320" r:id="rId12"/>
    <p:sldId id="321" r:id="rId13"/>
    <p:sldId id="316" r:id="rId14"/>
    <p:sldId id="284" r:id="rId15"/>
    <p:sldId id="312" r:id="rId16"/>
    <p:sldId id="287" r:id="rId17"/>
    <p:sldId id="297" r:id="rId18"/>
    <p:sldId id="292" r:id="rId19"/>
    <p:sldId id="296" r:id="rId20"/>
    <p:sldId id="299" r:id="rId21"/>
    <p:sldId id="300" r:id="rId22"/>
    <p:sldId id="293" r:id="rId23"/>
    <p:sldId id="286" r:id="rId24"/>
    <p:sldId id="285" r:id="rId25"/>
    <p:sldId id="310" r:id="rId26"/>
    <p:sldId id="291" r:id="rId27"/>
    <p:sldId id="294" r:id="rId28"/>
    <p:sldId id="295" r:id="rId29"/>
    <p:sldId id="314" r:id="rId30"/>
    <p:sldId id="32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83"/>
    <p:restoredTop sz="94599"/>
  </p:normalViewPr>
  <p:slideViewPr>
    <p:cSldViewPr snapToGrid="0" snapToObjects="1">
      <p:cViewPr varScale="1">
        <p:scale>
          <a:sx n="99" d="100"/>
          <a:sy n="99" d="100"/>
        </p:scale>
        <p:origin x="43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_rels/data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BB9B41-09FC-43BC-901C-8C8365A0D73C}" type="doc">
      <dgm:prSet loTypeId="urn:microsoft.com/office/officeart/2016/7/layout/HexagonTimeline" loCatId="process" qsTypeId="urn:microsoft.com/office/officeart/2005/8/quickstyle/simple1" qsCatId="simple" csTypeId="urn:microsoft.com/office/officeart/2005/8/colors/colorful2" csCatId="colorful" phldr="1"/>
      <dgm:spPr/>
      <dgm:t>
        <a:bodyPr/>
        <a:lstStyle/>
        <a:p>
          <a:endParaRPr lang="en-US"/>
        </a:p>
      </dgm:t>
    </dgm:pt>
    <dgm:pt modelId="{937EC2AC-E5EA-41E9-9A0F-862B0F04F6A6}">
      <dgm:prSet/>
      <dgm:spPr/>
      <dgm:t>
        <a:bodyPr/>
        <a:lstStyle/>
        <a:p>
          <a:r>
            <a:rPr lang="en-US" dirty="0"/>
            <a:t>6 Aug. 1945</a:t>
          </a:r>
        </a:p>
      </dgm:t>
    </dgm:pt>
    <dgm:pt modelId="{529EF498-809F-4C85-A93A-3F8E4083763E}" type="parTrans" cxnId="{BE22F8E6-E9A8-48A3-B6B6-F8E5D8EE3CC9}">
      <dgm:prSet/>
      <dgm:spPr/>
      <dgm:t>
        <a:bodyPr/>
        <a:lstStyle/>
        <a:p>
          <a:endParaRPr lang="en-US"/>
        </a:p>
      </dgm:t>
    </dgm:pt>
    <dgm:pt modelId="{9A11BFE0-25C3-452C-A3F1-F69E6DCC7C9A}" type="sibTrans" cxnId="{BE22F8E6-E9A8-48A3-B6B6-F8E5D8EE3CC9}">
      <dgm:prSet/>
      <dgm:spPr/>
      <dgm:t>
        <a:bodyPr/>
        <a:lstStyle/>
        <a:p>
          <a:endParaRPr lang="en-US"/>
        </a:p>
      </dgm:t>
    </dgm:pt>
    <dgm:pt modelId="{B435F2AA-2C0A-417A-907D-606221ACD222}">
      <dgm:prSet custT="1"/>
      <dgm:spPr/>
      <dgm:t>
        <a:bodyPr/>
        <a:lstStyle/>
        <a:p>
          <a:r>
            <a:rPr lang="en-US" sz="2200" b="1" i="1" baseline="0" dirty="0">
              <a:solidFill>
                <a:schemeClr val="accent6">
                  <a:lumMod val="75000"/>
                </a:schemeClr>
              </a:solidFill>
            </a:rPr>
            <a:t>Fact</a:t>
          </a:r>
          <a:r>
            <a:rPr lang="en-US" sz="2200" baseline="0" dirty="0"/>
            <a:t>:  6 Aug 1945 was the first time A-bomb was used, in Hiroshima</a:t>
          </a:r>
        </a:p>
      </dgm:t>
    </dgm:pt>
    <dgm:pt modelId="{7A9712CA-2966-4EFC-824E-0517B0AA7DD2}" type="parTrans" cxnId="{DBDA7B8F-3665-4DC8-8BDC-8BDEDB0B4866}">
      <dgm:prSet/>
      <dgm:spPr/>
      <dgm:t>
        <a:bodyPr/>
        <a:lstStyle/>
        <a:p>
          <a:endParaRPr lang="en-US"/>
        </a:p>
      </dgm:t>
    </dgm:pt>
    <dgm:pt modelId="{A5568C3F-EC93-4AB9-814B-49A51CB0D1C0}" type="sibTrans" cxnId="{DBDA7B8F-3665-4DC8-8BDC-8BDEDB0B4866}">
      <dgm:prSet/>
      <dgm:spPr/>
      <dgm:t>
        <a:bodyPr/>
        <a:lstStyle/>
        <a:p>
          <a:endParaRPr lang="en-US"/>
        </a:p>
      </dgm:t>
    </dgm:pt>
    <dgm:pt modelId="{4EF3BADE-E7E4-4149-AFA4-CD73393DB03C}">
      <dgm:prSet/>
      <dgm:spPr/>
      <dgm:t>
        <a:bodyPr/>
        <a:lstStyle/>
        <a:p>
          <a:r>
            <a:rPr lang="en-US" dirty="0"/>
            <a:t>9 Aug. 1945</a:t>
          </a:r>
        </a:p>
      </dgm:t>
    </dgm:pt>
    <dgm:pt modelId="{D0B20EF2-8178-4A2D-927D-8146E5560A80}" type="parTrans" cxnId="{5CDF6119-7C7B-4DCE-9956-EAEB590B6F5A}">
      <dgm:prSet/>
      <dgm:spPr/>
      <dgm:t>
        <a:bodyPr/>
        <a:lstStyle/>
        <a:p>
          <a:endParaRPr lang="en-US"/>
        </a:p>
      </dgm:t>
    </dgm:pt>
    <dgm:pt modelId="{1406DD4B-A424-45EE-AF49-C48B15D17F39}" type="sibTrans" cxnId="{5CDF6119-7C7B-4DCE-9956-EAEB590B6F5A}">
      <dgm:prSet/>
      <dgm:spPr/>
      <dgm:t>
        <a:bodyPr/>
        <a:lstStyle/>
        <a:p>
          <a:endParaRPr lang="en-US"/>
        </a:p>
      </dgm:t>
    </dgm:pt>
    <dgm:pt modelId="{65565639-BD25-43A4-B60B-E51BF3376D60}">
      <dgm:prSet custT="1"/>
      <dgm:spPr/>
      <dgm:t>
        <a:bodyPr/>
        <a:lstStyle/>
        <a:p>
          <a:r>
            <a:rPr lang="en-US" sz="2200" b="1" i="1" baseline="0" dirty="0">
              <a:solidFill>
                <a:srgbClr val="C00000"/>
              </a:solidFill>
            </a:rPr>
            <a:t>Challenge</a:t>
          </a:r>
          <a:r>
            <a:rPr lang="en-US" sz="2200" baseline="0" dirty="0"/>
            <a:t>:  How to ensure 9 Aug 1945 is the last time ever that atomic and nuclear weapons were used, in Nagasaki</a:t>
          </a:r>
        </a:p>
      </dgm:t>
    </dgm:pt>
    <dgm:pt modelId="{9A1198E5-1C13-480C-851D-934D9C1FC150}" type="parTrans" cxnId="{0EB6B2B2-047B-4FA7-A9B3-65E719D71D28}">
      <dgm:prSet/>
      <dgm:spPr/>
      <dgm:t>
        <a:bodyPr/>
        <a:lstStyle/>
        <a:p>
          <a:endParaRPr lang="en-US"/>
        </a:p>
      </dgm:t>
    </dgm:pt>
    <dgm:pt modelId="{82419C6A-A190-42A6-A31D-FCC0520C1E06}" type="sibTrans" cxnId="{0EB6B2B2-047B-4FA7-A9B3-65E719D71D28}">
      <dgm:prSet/>
      <dgm:spPr/>
      <dgm:t>
        <a:bodyPr/>
        <a:lstStyle/>
        <a:p>
          <a:endParaRPr lang="en-US"/>
        </a:p>
      </dgm:t>
    </dgm:pt>
    <dgm:pt modelId="{71B47428-00DD-8B43-8D0C-CB7F583992FB}" type="pres">
      <dgm:prSet presAssocID="{AABB9B41-09FC-43BC-901C-8C8365A0D73C}" presName="Name0" presStyleCnt="0">
        <dgm:presLayoutVars>
          <dgm:chMax/>
          <dgm:chPref/>
          <dgm:animLvl val="lvl"/>
        </dgm:presLayoutVars>
      </dgm:prSet>
      <dgm:spPr/>
    </dgm:pt>
    <dgm:pt modelId="{F60F3A7D-946C-CF48-99A9-263F508AA6E9}" type="pres">
      <dgm:prSet presAssocID="{937EC2AC-E5EA-41E9-9A0F-862B0F04F6A6}" presName="composite" presStyleCnt="0"/>
      <dgm:spPr/>
    </dgm:pt>
    <dgm:pt modelId="{2DE960CB-F598-6246-A316-F7FE9381C93C}" type="pres">
      <dgm:prSet presAssocID="{937EC2AC-E5EA-41E9-9A0F-862B0F04F6A6}" presName="Parent1" presStyleLbl="alignNode1" presStyleIdx="0" presStyleCnt="2">
        <dgm:presLayoutVars>
          <dgm:chMax val="1"/>
          <dgm:chPref val="1"/>
          <dgm:bulletEnabled val="1"/>
        </dgm:presLayoutVars>
      </dgm:prSet>
      <dgm:spPr/>
    </dgm:pt>
    <dgm:pt modelId="{369A79F3-1C93-ED44-AFB2-4FD5EABE69C9}" type="pres">
      <dgm:prSet presAssocID="{937EC2AC-E5EA-41E9-9A0F-862B0F04F6A6}" presName="Childtext1" presStyleLbl="revTx" presStyleIdx="0" presStyleCnt="2">
        <dgm:presLayoutVars>
          <dgm:chMax val="0"/>
          <dgm:chPref val="0"/>
          <dgm:bulletEnabled/>
        </dgm:presLayoutVars>
      </dgm:prSet>
      <dgm:spPr/>
    </dgm:pt>
    <dgm:pt modelId="{7490E6E2-E492-6E4D-8B54-BB872EE9B052}" type="pres">
      <dgm:prSet presAssocID="{937EC2AC-E5EA-41E9-9A0F-862B0F04F6A6}" presName="ConnectLine" presStyleLbl="sibTrans1D1" presStyleIdx="0" presStyleCnt="2"/>
      <dgm:spPr>
        <a:noFill/>
        <a:ln w="12700" cap="flat" cmpd="sng" algn="ctr">
          <a:solidFill>
            <a:schemeClr val="accent2">
              <a:hueOff val="0"/>
              <a:satOff val="0"/>
              <a:lumOff val="0"/>
              <a:alphaOff val="0"/>
            </a:schemeClr>
          </a:solidFill>
          <a:prstDash val="dash"/>
          <a:miter lim="800000"/>
        </a:ln>
        <a:effectLst/>
      </dgm:spPr>
    </dgm:pt>
    <dgm:pt modelId="{115C2EEE-5289-4D41-8642-07BECD865DD7}" type="pres">
      <dgm:prSet presAssocID="{937EC2AC-E5EA-41E9-9A0F-862B0F04F6A6}" presName="ConnectLineEnd" presStyleLbl="node1" presStyleIdx="0" presStyleCnt="2"/>
      <dgm:spPr/>
    </dgm:pt>
    <dgm:pt modelId="{7B703A5F-6EAA-8A4F-A750-4F4F09E64DE5}" type="pres">
      <dgm:prSet presAssocID="{937EC2AC-E5EA-41E9-9A0F-862B0F04F6A6}" presName="EmptyPane" presStyleCnt="0"/>
      <dgm:spPr/>
    </dgm:pt>
    <dgm:pt modelId="{44E1FDD7-1A72-2E42-8427-43C366B13470}" type="pres">
      <dgm:prSet presAssocID="{9A11BFE0-25C3-452C-A3F1-F69E6DCC7C9A}" presName="spaceBetweenRectangles" presStyleLbl="fgAcc1" presStyleIdx="0" presStyleCnt="1"/>
      <dgm:spPr/>
    </dgm:pt>
    <dgm:pt modelId="{DE088829-C697-844C-8121-129861CFBBB8}" type="pres">
      <dgm:prSet presAssocID="{4EF3BADE-E7E4-4149-AFA4-CD73393DB03C}" presName="composite" presStyleCnt="0"/>
      <dgm:spPr/>
    </dgm:pt>
    <dgm:pt modelId="{BC76A295-48E4-1646-8F57-5D295AB62165}" type="pres">
      <dgm:prSet presAssocID="{4EF3BADE-E7E4-4149-AFA4-CD73393DB03C}" presName="Parent1" presStyleLbl="alignNode1" presStyleIdx="1" presStyleCnt="2" custScaleY="123457" custLinFactNeighborY="-28891">
        <dgm:presLayoutVars>
          <dgm:chMax val="1"/>
          <dgm:chPref val="1"/>
          <dgm:bulletEnabled val="1"/>
        </dgm:presLayoutVars>
      </dgm:prSet>
      <dgm:spPr/>
    </dgm:pt>
    <dgm:pt modelId="{7C394A7F-0F01-4C4A-9374-0473C31CB487}" type="pres">
      <dgm:prSet presAssocID="{4EF3BADE-E7E4-4149-AFA4-CD73393DB03C}" presName="Childtext1" presStyleLbl="revTx" presStyleIdx="1" presStyleCnt="2">
        <dgm:presLayoutVars>
          <dgm:chMax val="0"/>
          <dgm:chPref val="0"/>
          <dgm:bulletEnabled/>
        </dgm:presLayoutVars>
      </dgm:prSet>
      <dgm:spPr/>
    </dgm:pt>
    <dgm:pt modelId="{F731C7CA-09FF-7D44-BC23-93D6A7AF22FD}" type="pres">
      <dgm:prSet presAssocID="{4EF3BADE-E7E4-4149-AFA4-CD73393DB03C}" presName="ConnectLine" presStyleLbl="sibTrans1D1" presStyleIdx="1" presStyleCnt="2"/>
      <dgm:spPr>
        <a:noFill/>
        <a:ln w="12700" cap="flat" cmpd="sng" algn="ctr">
          <a:solidFill>
            <a:schemeClr val="accent2">
              <a:hueOff val="-1455363"/>
              <a:satOff val="-83928"/>
              <a:lumOff val="8628"/>
              <a:alphaOff val="0"/>
            </a:schemeClr>
          </a:solidFill>
          <a:prstDash val="dash"/>
          <a:miter lim="800000"/>
        </a:ln>
        <a:effectLst/>
      </dgm:spPr>
    </dgm:pt>
    <dgm:pt modelId="{4CAA83BA-1651-0D42-A093-0E0F59E7D499}" type="pres">
      <dgm:prSet presAssocID="{4EF3BADE-E7E4-4149-AFA4-CD73393DB03C}" presName="ConnectLineEnd" presStyleLbl="node1" presStyleIdx="1" presStyleCnt="2"/>
      <dgm:spPr/>
    </dgm:pt>
    <dgm:pt modelId="{730227EB-FACC-E347-B30C-057320969F97}" type="pres">
      <dgm:prSet presAssocID="{4EF3BADE-E7E4-4149-AFA4-CD73393DB03C}" presName="EmptyPane" presStyleCnt="0"/>
      <dgm:spPr/>
    </dgm:pt>
  </dgm:ptLst>
  <dgm:cxnLst>
    <dgm:cxn modelId="{5CDF6119-7C7B-4DCE-9956-EAEB590B6F5A}" srcId="{AABB9B41-09FC-43BC-901C-8C8365A0D73C}" destId="{4EF3BADE-E7E4-4149-AFA4-CD73393DB03C}" srcOrd="1" destOrd="0" parTransId="{D0B20EF2-8178-4A2D-927D-8146E5560A80}" sibTransId="{1406DD4B-A424-45EE-AF49-C48B15D17F39}"/>
    <dgm:cxn modelId="{8E85632B-D751-2B43-B06A-091852F81CEC}" type="presOf" srcId="{937EC2AC-E5EA-41E9-9A0F-862B0F04F6A6}" destId="{2DE960CB-F598-6246-A316-F7FE9381C93C}" srcOrd="0" destOrd="0" presId="urn:microsoft.com/office/officeart/2016/7/layout/HexagonTimeline"/>
    <dgm:cxn modelId="{1BE52345-C999-EE4D-B885-B7187F23E58C}" type="presOf" srcId="{65565639-BD25-43A4-B60B-E51BF3376D60}" destId="{7C394A7F-0F01-4C4A-9374-0473C31CB487}" srcOrd="0" destOrd="0" presId="urn:microsoft.com/office/officeart/2016/7/layout/HexagonTimeline"/>
    <dgm:cxn modelId="{78333E60-1DAA-7B45-A65F-2D73D892DC1C}" type="presOf" srcId="{AABB9B41-09FC-43BC-901C-8C8365A0D73C}" destId="{71B47428-00DD-8B43-8D0C-CB7F583992FB}" srcOrd="0" destOrd="0" presId="urn:microsoft.com/office/officeart/2016/7/layout/HexagonTimeline"/>
    <dgm:cxn modelId="{DBDA7B8F-3665-4DC8-8BDC-8BDEDB0B4866}" srcId="{937EC2AC-E5EA-41E9-9A0F-862B0F04F6A6}" destId="{B435F2AA-2C0A-417A-907D-606221ACD222}" srcOrd="0" destOrd="0" parTransId="{7A9712CA-2966-4EFC-824E-0517B0AA7DD2}" sibTransId="{A5568C3F-EC93-4AB9-814B-49A51CB0D1C0}"/>
    <dgm:cxn modelId="{F9AAE29A-2C14-A644-B2A5-A08A0652CD28}" type="presOf" srcId="{B435F2AA-2C0A-417A-907D-606221ACD222}" destId="{369A79F3-1C93-ED44-AFB2-4FD5EABE69C9}" srcOrd="0" destOrd="0" presId="urn:microsoft.com/office/officeart/2016/7/layout/HexagonTimeline"/>
    <dgm:cxn modelId="{0EB6B2B2-047B-4FA7-A9B3-65E719D71D28}" srcId="{4EF3BADE-E7E4-4149-AFA4-CD73393DB03C}" destId="{65565639-BD25-43A4-B60B-E51BF3376D60}" srcOrd="0" destOrd="0" parTransId="{9A1198E5-1C13-480C-851D-934D9C1FC150}" sibTransId="{82419C6A-A190-42A6-A31D-FCC0520C1E06}"/>
    <dgm:cxn modelId="{DF742AE0-A9AE-2440-A1C6-F71FEC1E6F85}" type="presOf" srcId="{4EF3BADE-E7E4-4149-AFA4-CD73393DB03C}" destId="{BC76A295-48E4-1646-8F57-5D295AB62165}" srcOrd="0" destOrd="0" presId="urn:microsoft.com/office/officeart/2016/7/layout/HexagonTimeline"/>
    <dgm:cxn modelId="{BE22F8E6-E9A8-48A3-B6B6-F8E5D8EE3CC9}" srcId="{AABB9B41-09FC-43BC-901C-8C8365A0D73C}" destId="{937EC2AC-E5EA-41E9-9A0F-862B0F04F6A6}" srcOrd="0" destOrd="0" parTransId="{529EF498-809F-4C85-A93A-3F8E4083763E}" sibTransId="{9A11BFE0-25C3-452C-A3F1-F69E6DCC7C9A}"/>
    <dgm:cxn modelId="{CF14663D-D85D-DA4F-B309-76BCFC4A6E1D}" type="presParOf" srcId="{71B47428-00DD-8B43-8D0C-CB7F583992FB}" destId="{F60F3A7D-946C-CF48-99A9-263F508AA6E9}" srcOrd="0" destOrd="0" presId="urn:microsoft.com/office/officeart/2016/7/layout/HexagonTimeline"/>
    <dgm:cxn modelId="{F453B6D3-CBCB-2F4F-8F7D-5A8B34025CA8}" type="presParOf" srcId="{F60F3A7D-946C-CF48-99A9-263F508AA6E9}" destId="{2DE960CB-F598-6246-A316-F7FE9381C93C}" srcOrd="0" destOrd="0" presId="urn:microsoft.com/office/officeart/2016/7/layout/HexagonTimeline"/>
    <dgm:cxn modelId="{3A025ECC-EC00-464D-94EA-12D2FC17C178}" type="presParOf" srcId="{F60F3A7D-946C-CF48-99A9-263F508AA6E9}" destId="{369A79F3-1C93-ED44-AFB2-4FD5EABE69C9}" srcOrd="1" destOrd="0" presId="urn:microsoft.com/office/officeart/2016/7/layout/HexagonTimeline"/>
    <dgm:cxn modelId="{558884D3-A99A-8945-BFD1-027B4AB54ABC}" type="presParOf" srcId="{F60F3A7D-946C-CF48-99A9-263F508AA6E9}" destId="{7490E6E2-E492-6E4D-8B54-BB872EE9B052}" srcOrd="2" destOrd="0" presId="urn:microsoft.com/office/officeart/2016/7/layout/HexagonTimeline"/>
    <dgm:cxn modelId="{CA4D2E62-6560-4F40-8B18-117775F73DA3}" type="presParOf" srcId="{F60F3A7D-946C-CF48-99A9-263F508AA6E9}" destId="{115C2EEE-5289-4D41-8642-07BECD865DD7}" srcOrd="3" destOrd="0" presId="urn:microsoft.com/office/officeart/2016/7/layout/HexagonTimeline"/>
    <dgm:cxn modelId="{5DB936F1-C3C8-A74D-9BB3-42C7FB0788F9}" type="presParOf" srcId="{F60F3A7D-946C-CF48-99A9-263F508AA6E9}" destId="{7B703A5F-6EAA-8A4F-A750-4F4F09E64DE5}" srcOrd="4" destOrd="0" presId="urn:microsoft.com/office/officeart/2016/7/layout/HexagonTimeline"/>
    <dgm:cxn modelId="{D77271F4-FAB6-564D-8D34-95CF5FEE7C93}" type="presParOf" srcId="{71B47428-00DD-8B43-8D0C-CB7F583992FB}" destId="{44E1FDD7-1A72-2E42-8427-43C366B13470}" srcOrd="1" destOrd="0" presId="urn:microsoft.com/office/officeart/2016/7/layout/HexagonTimeline"/>
    <dgm:cxn modelId="{2F2B3FB0-FB2F-464A-BD32-2067477B44A4}" type="presParOf" srcId="{71B47428-00DD-8B43-8D0C-CB7F583992FB}" destId="{DE088829-C697-844C-8121-129861CFBBB8}" srcOrd="2" destOrd="0" presId="urn:microsoft.com/office/officeart/2016/7/layout/HexagonTimeline"/>
    <dgm:cxn modelId="{8C735FD0-121E-434A-99E8-6FC8853BCBAE}" type="presParOf" srcId="{DE088829-C697-844C-8121-129861CFBBB8}" destId="{BC76A295-48E4-1646-8F57-5D295AB62165}" srcOrd="0" destOrd="0" presId="urn:microsoft.com/office/officeart/2016/7/layout/HexagonTimeline"/>
    <dgm:cxn modelId="{68DD006A-D8B8-1341-90EB-FD337ACADCDC}" type="presParOf" srcId="{DE088829-C697-844C-8121-129861CFBBB8}" destId="{7C394A7F-0F01-4C4A-9374-0473C31CB487}" srcOrd="1" destOrd="0" presId="urn:microsoft.com/office/officeart/2016/7/layout/HexagonTimeline"/>
    <dgm:cxn modelId="{218842F1-F65E-1C4D-AFF8-AB1B27ABB10E}" type="presParOf" srcId="{DE088829-C697-844C-8121-129861CFBBB8}" destId="{F731C7CA-09FF-7D44-BC23-93D6A7AF22FD}" srcOrd="2" destOrd="0" presId="urn:microsoft.com/office/officeart/2016/7/layout/HexagonTimeline"/>
    <dgm:cxn modelId="{B88E651E-B038-944E-9452-4A63A8B7383F}" type="presParOf" srcId="{DE088829-C697-844C-8121-129861CFBBB8}" destId="{4CAA83BA-1651-0D42-A093-0E0F59E7D499}" srcOrd="3" destOrd="0" presId="urn:microsoft.com/office/officeart/2016/7/layout/HexagonTimeline"/>
    <dgm:cxn modelId="{43A6D420-222B-1148-98AE-DBC2CC65A126}" type="presParOf" srcId="{DE088829-C697-844C-8121-129861CFBBB8}" destId="{730227EB-FACC-E347-B30C-057320969F97}" srcOrd="4" destOrd="0" presId="urn:microsoft.com/office/officeart/2016/7/layout/Hexago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730E9E3-27C0-4F11-9729-BD6B95E6D632}" type="doc">
      <dgm:prSet loTypeId="urn:microsoft.com/office/officeart/2005/8/layout/hierarchy1" loCatId="hierarchy" qsTypeId="urn:microsoft.com/office/officeart/2005/8/quickstyle/simple4" qsCatId="simple" csTypeId="urn:microsoft.com/office/officeart/2005/8/colors/accent0_3" csCatId="mainScheme"/>
      <dgm:spPr/>
      <dgm:t>
        <a:bodyPr/>
        <a:lstStyle/>
        <a:p>
          <a:endParaRPr lang="en-US"/>
        </a:p>
      </dgm:t>
    </dgm:pt>
    <dgm:pt modelId="{477EBA38-42D4-462A-BBF7-DDA8F2A99E5A}">
      <dgm:prSet/>
      <dgm:spPr/>
      <dgm:t>
        <a:bodyPr/>
        <a:lstStyle/>
        <a:p>
          <a:r>
            <a:rPr lang="en-GB"/>
            <a:t>Historical Record</a:t>
          </a:r>
          <a:endParaRPr lang="en-US"/>
        </a:p>
      </dgm:t>
    </dgm:pt>
    <dgm:pt modelId="{4471DD7F-E0F5-4CE7-B845-69E89FEF3CFA}" type="parTrans" cxnId="{CFD49183-5A8F-4756-820F-6E6B2F38D624}">
      <dgm:prSet/>
      <dgm:spPr/>
      <dgm:t>
        <a:bodyPr/>
        <a:lstStyle/>
        <a:p>
          <a:endParaRPr lang="en-US"/>
        </a:p>
      </dgm:t>
    </dgm:pt>
    <dgm:pt modelId="{7B14ADE9-D538-4475-BB09-E5B61B2AAB62}" type="sibTrans" cxnId="{CFD49183-5A8F-4756-820F-6E6B2F38D624}">
      <dgm:prSet/>
      <dgm:spPr/>
      <dgm:t>
        <a:bodyPr/>
        <a:lstStyle/>
        <a:p>
          <a:endParaRPr lang="en-US"/>
        </a:p>
      </dgm:t>
    </dgm:pt>
    <dgm:pt modelId="{A1DEE249-20A6-45B9-B16B-DAE3776BD813}">
      <dgm:prSet/>
      <dgm:spPr/>
      <dgm:t>
        <a:bodyPr/>
        <a:lstStyle/>
        <a:p>
          <a:r>
            <a:rPr lang="en-GB"/>
            <a:t>Logic 1: marginal &amp; questionable gains against risks</a:t>
          </a:r>
          <a:endParaRPr lang="en-US"/>
        </a:p>
      </dgm:t>
    </dgm:pt>
    <dgm:pt modelId="{E936503F-A209-49C7-A8CD-FAC3EC9EE05F}" type="parTrans" cxnId="{17A972B6-ACDD-4A51-8CBD-F5503545C26C}">
      <dgm:prSet/>
      <dgm:spPr/>
      <dgm:t>
        <a:bodyPr/>
        <a:lstStyle/>
        <a:p>
          <a:endParaRPr lang="en-US"/>
        </a:p>
      </dgm:t>
    </dgm:pt>
    <dgm:pt modelId="{D2DF1747-A029-4956-8591-848C7ADF2DC8}" type="sibTrans" cxnId="{17A972B6-ACDD-4A51-8CBD-F5503545C26C}">
      <dgm:prSet/>
      <dgm:spPr/>
      <dgm:t>
        <a:bodyPr/>
        <a:lstStyle/>
        <a:p>
          <a:endParaRPr lang="en-US"/>
        </a:p>
      </dgm:t>
    </dgm:pt>
    <dgm:pt modelId="{1F42F3BD-B574-43C4-844E-7262DF0FE5FB}">
      <dgm:prSet/>
      <dgm:spPr/>
      <dgm:t>
        <a:bodyPr/>
        <a:lstStyle/>
        <a:p>
          <a:r>
            <a:rPr lang="en-GB"/>
            <a:t>Logic 2: equally dangerous if true (encourage &amp; enable ME &amp; DPRK proliferation)</a:t>
          </a:r>
          <a:endParaRPr lang="en-US"/>
        </a:p>
      </dgm:t>
    </dgm:pt>
    <dgm:pt modelId="{4839118D-4C4D-4DD1-87AF-9C5A9BCF7F15}" type="parTrans" cxnId="{29BB5940-AF07-4C3E-89AD-168BAD3C3AF2}">
      <dgm:prSet/>
      <dgm:spPr/>
      <dgm:t>
        <a:bodyPr/>
        <a:lstStyle/>
        <a:p>
          <a:endParaRPr lang="en-US"/>
        </a:p>
      </dgm:t>
    </dgm:pt>
    <dgm:pt modelId="{97BC28F6-2AE2-428A-9749-7683637F9B61}" type="sibTrans" cxnId="{29BB5940-AF07-4C3E-89AD-168BAD3C3AF2}">
      <dgm:prSet/>
      <dgm:spPr/>
      <dgm:t>
        <a:bodyPr/>
        <a:lstStyle/>
        <a:p>
          <a:endParaRPr lang="en-US"/>
        </a:p>
      </dgm:t>
    </dgm:pt>
    <dgm:pt modelId="{2A416A39-ED8E-2F49-9AC2-246612D8D967}" type="pres">
      <dgm:prSet presAssocID="{E730E9E3-27C0-4F11-9729-BD6B95E6D632}" presName="hierChild1" presStyleCnt="0">
        <dgm:presLayoutVars>
          <dgm:chPref val="1"/>
          <dgm:dir/>
          <dgm:animOne val="branch"/>
          <dgm:animLvl val="lvl"/>
          <dgm:resizeHandles/>
        </dgm:presLayoutVars>
      </dgm:prSet>
      <dgm:spPr/>
    </dgm:pt>
    <dgm:pt modelId="{1AB00A38-AE87-594C-8828-6E600FAF7666}" type="pres">
      <dgm:prSet presAssocID="{477EBA38-42D4-462A-BBF7-DDA8F2A99E5A}" presName="hierRoot1" presStyleCnt="0"/>
      <dgm:spPr/>
    </dgm:pt>
    <dgm:pt modelId="{6A329BB1-55C2-C24E-8959-AFA3C0E2E2CC}" type="pres">
      <dgm:prSet presAssocID="{477EBA38-42D4-462A-BBF7-DDA8F2A99E5A}" presName="composite" presStyleCnt="0"/>
      <dgm:spPr/>
    </dgm:pt>
    <dgm:pt modelId="{343A3329-4064-5F43-8771-BEEB508E40F6}" type="pres">
      <dgm:prSet presAssocID="{477EBA38-42D4-462A-BBF7-DDA8F2A99E5A}" presName="background" presStyleLbl="node0" presStyleIdx="0" presStyleCnt="3"/>
      <dgm:spPr/>
    </dgm:pt>
    <dgm:pt modelId="{B0C2CD3F-02E1-CE41-8C72-DC60C5620F6F}" type="pres">
      <dgm:prSet presAssocID="{477EBA38-42D4-462A-BBF7-DDA8F2A99E5A}" presName="text" presStyleLbl="fgAcc0" presStyleIdx="0" presStyleCnt="3">
        <dgm:presLayoutVars>
          <dgm:chPref val="3"/>
        </dgm:presLayoutVars>
      </dgm:prSet>
      <dgm:spPr/>
    </dgm:pt>
    <dgm:pt modelId="{CF83B603-96AA-944F-A965-1399D80476B2}" type="pres">
      <dgm:prSet presAssocID="{477EBA38-42D4-462A-BBF7-DDA8F2A99E5A}" presName="hierChild2" presStyleCnt="0"/>
      <dgm:spPr/>
    </dgm:pt>
    <dgm:pt modelId="{42CAA8A7-DF83-6C43-A0D8-FC596F7FFF2B}" type="pres">
      <dgm:prSet presAssocID="{A1DEE249-20A6-45B9-B16B-DAE3776BD813}" presName="hierRoot1" presStyleCnt="0"/>
      <dgm:spPr/>
    </dgm:pt>
    <dgm:pt modelId="{B93C4B60-70E0-204F-B419-C482FCB88075}" type="pres">
      <dgm:prSet presAssocID="{A1DEE249-20A6-45B9-B16B-DAE3776BD813}" presName="composite" presStyleCnt="0"/>
      <dgm:spPr/>
    </dgm:pt>
    <dgm:pt modelId="{39FC78C8-5B9E-1348-8C97-98143EF2717D}" type="pres">
      <dgm:prSet presAssocID="{A1DEE249-20A6-45B9-B16B-DAE3776BD813}" presName="background" presStyleLbl="node0" presStyleIdx="1" presStyleCnt="3"/>
      <dgm:spPr/>
    </dgm:pt>
    <dgm:pt modelId="{35FEB438-8D09-4F4E-B340-C7D6553AFE63}" type="pres">
      <dgm:prSet presAssocID="{A1DEE249-20A6-45B9-B16B-DAE3776BD813}" presName="text" presStyleLbl="fgAcc0" presStyleIdx="1" presStyleCnt="3">
        <dgm:presLayoutVars>
          <dgm:chPref val="3"/>
        </dgm:presLayoutVars>
      </dgm:prSet>
      <dgm:spPr/>
    </dgm:pt>
    <dgm:pt modelId="{9E5CB091-B675-2742-872E-DEB40B62FC66}" type="pres">
      <dgm:prSet presAssocID="{A1DEE249-20A6-45B9-B16B-DAE3776BD813}" presName="hierChild2" presStyleCnt="0"/>
      <dgm:spPr/>
    </dgm:pt>
    <dgm:pt modelId="{B295C37B-6100-F94D-A60E-0BB0D201BF76}" type="pres">
      <dgm:prSet presAssocID="{1F42F3BD-B574-43C4-844E-7262DF0FE5FB}" presName="hierRoot1" presStyleCnt="0"/>
      <dgm:spPr/>
    </dgm:pt>
    <dgm:pt modelId="{00B12C84-CE54-704F-BE24-E5D7BECDF703}" type="pres">
      <dgm:prSet presAssocID="{1F42F3BD-B574-43C4-844E-7262DF0FE5FB}" presName="composite" presStyleCnt="0"/>
      <dgm:spPr/>
    </dgm:pt>
    <dgm:pt modelId="{A2BE1E68-B68F-DD4C-ACB3-5B338C48B0DF}" type="pres">
      <dgm:prSet presAssocID="{1F42F3BD-B574-43C4-844E-7262DF0FE5FB}" presName="background" presStyleLbl="node0" presStyleIdx="2" presStyleCnt="3"/>
      <dgm:spPr/>
    </dgm:pt>
    <dgm:pt modelId="{8D5750E6-B2E4-2644-BD75-E7044456CD3B}" type="pres">
      <dgm:prSet presAssocID="{1F42F3BD-B574-43C4-844E-7262DF0FE5FB}" presName="text" presStyleLbl="fgAcc0" presStyleIdx="2" presStyleCnt="3">
        <dgm:presLayoutVars>
          <dgm:chPref val="3"/>
        </dgm:presLayoutVars>
      </dgm:prSet>
      <dgm:spPr/>
    </dgm:pt>
    <dgm:pt modelId="{D143673B-1C98-974C-A078-91EA4065D285}" type="pres">
      <dgm:prSet presAssocID="{1F42F3BD-B574-43C4-844E-7262DF0FE5FB}" presName="hierChild2" presStyleCnt="0"/>
      <dgm:spPr/>
    </dgm:pt>
  </dgm:ptLst>
  <dgm:cxnLst>
    <dgm:cxn modelId="{E607710B-1CD2-224A-AD7D-C8B9604F1BE7}" type="presOf" srcId="{A1DEE249-20A6-45B9-B16B-DAE3776BD813}" destId="{35FEB438-8D09-4F4E-B340-C7D6553AFE63}" srcOrd="0" destOrd="0" presId="urn:microsoft.com/office/officeart/2005/8/layout/hierarchy1"/>
    <dgm:cxn modelId="{9844880F-7127-A946-87AA-8837DAE8AC04}" type="presOf" srcId="{477EBA38-42D4-462A-BBF7-DDA8F2A99E5A}" destId="{B0C2CD3F-02E1-CE41-8C72-DC60C5620F6F}" srcOrd="0" destOrd="0" presId="urn:microsoft.com/office/officeart/2005/8/layout/hierarchy1"/>
    <dgm:cxn modelId="{29BB5940-AF07-4C3E-89AD-168BAD3C3AF2}" srcId="{E730E9E3-27C0-4F11-9729-BD6B95E6D632}" destId="{1F42F3BD-B574-43C4-844E-7262DF0FE5FB}" srcOrd="2" destOrd="0" parTransId="{4839118D-4C4D-4DD1-87AF-9C5A9BCF7F15}" sibTransId="{97BC28F6-2AE2-428A-9749-7683637F9B61}"/>
    <dgm:cxn modelId="{7B0AE34C-F4CD-3842-86A8-B304067A03F8}" type="presOf" srcId="{1F42F3BD-B574-43C4-844E-7262DF0FE5FB}" destId="{8D5750E6-B2E4-2644-BD75-E7044456CD3B}" srcOrd="0" destOrd="0" presId="urn:microsoft.com/office/officeart/2005/8/layout/hierarchy1"/>
    <dgm:cxn modelId="{CFD49183-5A8F-4756-820F-6E6B2F38D624}" srcId="{E730E9E3-27C0-4F11-9729-BD6B95E6D632}" destId="{477EBA38-42D4-462A-BBF7-DDA8F2A99E5A}" srcOrd="0" destOrd="0" parTransId="{4471DD7F-E0F5-4CE7-B845-69E89FEF3CFA}" sibTransId="{7B14ADE9-D538-4475-BB09-E5B61B2AAB62}"/>
    <dgm:cxn modelId="{17A972B6-ACDD-4A51-8CBD-F5503545C26C}" srcId="{E730E9E3-27C0-4F11-9729-BD6B95E6D632}" destId="{A1DEE249-20A6-45B9-B16B-DAE3776BD813}" srcOrd="1" destOrd="0" parTransId="{E936503F-A209-49C7-A8CD-FAC3EC9EE05F}" sibTransId="{D2DF1747-A029-4956-8591-848C7ADF2DC8}"/>
    <dgm:cxn modelId="{009E2AD2-839D-C948-B37E-633310617BDD}" type="presOf" srcId="{E730E9E3-27C0-4F11-9729-BD6B95E6D632}" destId="{2A416A39-ED8E-2F49-9AC2-246612D8D967}" srcOrd="0" destOrd="0" presId="urn:microsoft.com/office/officeart/2005/8/layout/hierarchy1"/>
    <dgm:cxn modelId="{4FDDDAD4-8D17-164E-B681-7DDBC14DEA15}" type="presParOf" srcId="{2A416A39-ED8E-2F49-9AC2-246612D8D967}" destId="{1AB00A38-AE87-594C-8828-6E600FAF7666}" srcOrd="0" destOrd="0" presId="urn:microsoft.com/office/officeart/2005/8/layout/hierarchy1"/>
    <dgm:cxn modelId="{D892274D-3FBF-C842-A694-14CD340115C6}" type="presParOf" srcId="{1AB00A38-AE87-594C-8828-6E600FAF7666}" destId="{6A329BB1-55C2-C24E-8959-AFA3C0E2E2CC}" srcOrd="0" destOrd="0" presId="urn:microsoft.com/office/officeart/2005/8/layout/hierarchy1"/>
    <dgm:cxn modelId="{D68B429E-9D39-A940-A9AD-D5620174DA38}" type="presParOf" srcId="{6A329BB1-55C2-C24E-8959-AFA3C0E2E2CC}" destId="{343A3329-4064-5F43-8771-BEEB508E40F6}" srcOrd="0" destOrd="0" presId="urn:microsoft.com/office/officeart/2005/8/layout/hierarchy1"/>
    <dgm:cxn modelId="{85B0CF70-C58F-9B4A-875E-A348CE4B1EA7}" type="presParOf" srcId="{6A329BB1-55C2-C24E-8959-AFA3C0E2E2CC}" destId="{B0C2CD3F-02E1-CE41-8C72-DC60C5620F6F}" srcOrd="1" destOrd="0" presId="urn:microsoft.com/office/officeart/2005/8/layout/hierarchy1"/>
    <dgm:cxn modelId="{111611EF-F4FA-1F4F-AA6F-E6F2048FB055}" type="presParOf" srcId="{1AB00A38-AE87-594C-8828-6E600FAF7666}" destId="{CF83B603-96AA-944F-A965-1399D80476B2}" srcOrd="1" destOrd="0" presId="urn:microsoft.com/office/officeart/2005/8/layout/hierarchy1"/>
    <dgm:cxn modelId="{3966CB31-6A01-F447-B52D-F3B1D8A0F799}" type="presParOf" srcId="{2A416A39-ED8E-2F49-9AC2-246612D8D967}" destId="{42CAA8A7-DF83-6C43-A0D8-FC596F7FFF2B}" srcOrd="1" destOrd="0" presId="urn:microsoft.com/office/officeart/2005/8/layout/hierarchy1"/>
    <dgm:cxn modelId="{04C21736-C139-F546-BDC5-748592B6DA11}" type="presParOf" srcId="{42CAA8A7-DF83-6C43-A0D8-FC596F7FFF2B}" destId="{B93C4B60-70E0-204F-B419-C482FCB88075}" srcOrd="0" destOrd="0" presId="urn:microsoft.com/office/officeart/2005/8/layout/hierarchy1"/>
    <dgm:cxn modelId="{7214436C-F268-9B45-B27C-FE8E6333A05A}" type="presParOf" srcId="{B93C4B60-70E0-204F-B419-C482FCB88075}" destId="{39FC78C8-5B9E-1348-8C97-98143EF2717D}" srcOrd="0" destOrd="0" presId="urn:microsoft.com/office/officeart/2005/8/layout/hierarchy1"/>
    <dgm:cxn modelId="{EFA07C58-69DC-0642-B25E-71C1931E174C}" type="presParOf" srcId="{B93C4B60-70E0-204F-B419-C482FCB88075}" destId="{35FEB438-8D09-4F4E-B340-C7D6553AFE63}" srcOrd="1" destOrd="0" presId="urn:microsoft.com/office/officeart/2005/8/layout/hierarchy1"/>
    <dgm:cxn modelId="{12ADFA35-73DD-7746-890C-A5D9D26292C4}" type="presParOf" srcId="{42CAA8A7-DF83-6C43-A0D8-FC596F7FFF2B}" destId="{9E5CB091-B675-2742-872E-DEB40B62FC66}" srcOrd="1" destOrd="0" presId="urn:microsoft.com/office/officeart/2005/8/layout/hierarchy1"/>
    <dgm:cxn modelId="{4D08D3B4-ADF9-2940-9316-676507822B30}" type="presParOf" srcId="{2A416A39-ED8E-2F49-9AC2-246612D8D967}" destId="{B295C37B-6100-F94D-A60E-0BB0D201BF76}" srcOrd="2" destOrd="0" presId="urn:microsoft.com/office/officeart/2005/8/layout/hierarchy1"/>
    <dgm:cxn modelId="{BF846A26-FE9B-4748-9E6A-1F19D515B473}" type="presParOf" srcId="{B295C37B-6100-F94D-A60E-0BB0D201BF76}" destId="{00B12C84-CE54-704F-BE24-E5D7BECDF703}" srcOrd="0" destOrd="0" presId="urn:microsoft.com/office/officeart/2005/8/layout/hierarchy1"/>
    <dgm:cxn modelId="{53FC82E9-9B1F-4846-8B32-1CB0174761D9}" type="presParOf" srcId="{00B12C84-CE54-704F-BE24-E5D7BECDF703}" destId="{A2BE1E68-B68F-DD4C-ACB3-5B338C48B0DF}" srcOrd="0" destOrd="0" presId="urn:microsoft.com/office/officeart/2005/8/layout/hierarchy1"/>
    <dgm:cxn modelId="{7711F3FB-DF9F-3B47-A917-2D8EB193024F}" type="presParOf" srcId="{00B12C84-CE54-704F-BE24-E5D7BECDF703}" destId="{8D5750E6-B2E4-2644-BD75-E7044456CD3B}" srcOrd="1" destOrd="0" presId="urn:microsoft.com/office/officeart/2005/8/layout/hierarchy1"/>
    <dgm:cxn modelId="{448F8189-7D9A-6346-9A8C-B4C43BB1626C}" type="presParOf" srcId="{B295C37B-6100-F94D-A60E-0BB0D201BF76}" destId="{D143673B-1C98-974C-A078-91EA4065D28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1F75EBD-833D-4668-90B9-7E323A8114A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1F1DCEC-FEF0-4FDC-AB87-1AF7009A0CDA}">
      <dgm:prSet/>
      <dgm:spPr/>
      <dgm:t>
        <a:bodyPr/>
        <a:lstStyle/>
        <a:p>
          <a:r>
            <a:rPr lang="en-GB"/>
            <a:t>No country individually, nor the international community collectively, has the capacity to cope with the humanitarian impacts of a nuclear war</a:t>
          </a:r>
          <a:endParaRPr lang="en-US"/>
        </a:p>
      </dgm:t>
    </dgm:pt>
    <dgm:pt modelId="{0F4018E8-38B0-4E06-8848-878B41ACED81}" type="parTrans" cxnId="{EF5C5B89-6C9F-4B5B-8EC2-3A435C2E548E}">
      <dgm:prSet/>
      <dgm:spPr/>
      <dgm:t>
        <a:bodyPr/>
        <a:lstStyle/>
        <a:p>
          <a:endParaRPr lang="en-US"/>
        </a:p>
      </dgm:t>
    </dgm:pt>
    <dgm:pt modelId="{51221659-2A07-4C72-A0B6-93B02E123C76}" type="sibTrans" cxnId="{EF5C5B89-6C9F-4B5B-8EC2-3A435C2E548E}">
      <dgm:prSet/>
      <dgm:spPr/>
      <dgm:t>
        <a:bodyPr/>
        <a:lstStyle/>
        <a:p>
          <a:endParaRPr lang="en-US"/>
        </a:p>
      </dgm:t>
    </dgm:pt>
    <dgm:pt modelId="{D2BBEFA4-5F87-448B-95E5-5B0968A4C26A}">
      <dgm:prSet/>
      <dgm:spPr/>
      <dgm:t>
        <a:bodyPr/>
        <a:lstStyle/>
        <a:p>
          <a:r>
            <a:rPr lang="en-GB"/>
            <a:t>“It is in the interest of the very survival of humanity that nuclear weapons are never used again, under any circumstances”</a:t>
          </a:r>
          <a:endParaRPr lang="en-US"/>
        </a:p>
      </dgm:t>
    </dgm:pt>
    <dgm:pt modelId="{1187CDCD-77DD-4B0F-994A-A4B5DE19DFBF}" type="parTrans" cxnId="{B95A1E1D-FEC6-4E6D-B306-F5279F0841EE}">
      <dgm:prSet/>
      <dgm:spPr/>
      <dgm:t>
        <a:bodyPr/>
        <a:lstStyle/>
        <a:p>
          <a:endParaRPr lang="en-US"/>
        </a:p>
      </dgm:t>
    </dgm:pt>
    <dgm:pt modelId="{EA91DD47-89E8-4B3B-B6C6-920F46C8EED2}" type="sibTrans" cxnId="{B95A1E1D-FEC6-4E6D-B306-F5279F0841EE}">
      <dgm:prSet/>
      <dgm:spPr/>
      <dgm:t>
        <a:bodyPr/>
        <a:lstStyle/>
        <a:p>
          <a:endParaRPr lang="en-US"/>
        </a:p>
      </dgm:t>
    </dgm:pt>
    <dgm:pt modelId="{F7EFA2B4-E112-4981-BFC0-FBC74524445C}">
      <dgm:prSet/>
      <dgm:spPr/>
      <dgm:t>
        <a:bodyPr/>
        <a:lstStyle/>
        <a:p>
          <a:r>
            <a:rPr lang="en-GB"/>
            <a:t>The only guarantee of non-use is the total, irreversible and verifiable elimination of nuclear weapons</a:t>
          </a:r>
          <a:endParaRPr lang="en-US"/>
        </a:p>
      </dgm:t>
    </dgm:pt>
    <dgm:pt modelId="{BB1D3146-1EFC-440D-A812-28E1126A490B}" type="parTrans" cxnId="{F1978456-7363-4698-B4CA-E7996080B718}">
      <dgm:prSet/>
      <dgm:spPr/>
      <dgm:t>
        <a:bodyPr/>
        <a:lstStyle/>
        <a:p>
          <a:endParaRPr lang="en-US"/>
        </a:p>
      </dgm:t>
    </dgm:pt>
    <dgm:pt modelId="{ACAE023A-8089-45AE-96E4-0792B6A193D8}" type="sibTrans" cxnId="{F1978456-7363-4698-B4CA-E7996080B718}">
      <dgm:prSet/>
      <dgm:spPr/>
      <dgm:t>
        <a:bodyPr/>
        <a:lstStyle/>
        <a:p>
          <a:endParaRPr lang="en-US"/>
        </a:p>
      </dgm:t>
    </dgm:pt>
    <dgm:pt modelId="{C0C00088-F04B-2D4D-81DA-8D351F1EE0C6}" type="pres">
      <dgm:prSet presAssocID="{31F75EBD-833D-4668-90B9-7E323A8114A9}" presName="linear" presStyleCnt="0">
        <dgm:presLayoutVars>
          <dgm:animLvl val="lvl"/>
          <dgm:resizeHandles val="exact"/>
        </dgm:presLayoutVars>
      </dgm:prSet>
      <dgm:spPr/>
    </dgm:pt>
    <dgm:pt modelId="{D156D8B7-DE9F-6241-B961-2D5045751E0A}" type="pres">
      <dgm:prSet presAssocID="{91F1DCEC-FEF0-4FDC-AB87-1AF7009A0CDA}" presName="parentText" presStyleLbl="node1" presStyleIdx="0" presStyleCnt="3">
        <dgm:presLayoutVars>
          <dgm:chMax val="0"/>
          <dgm:bulletEnabled val="1"/>
        </dgm:presLayoutVars>
      </dgm:prSet>
      <dgm:spPr/>
    </dgm:pt>
    <dgm:pt modelId="{F5D08B78-A450-B340-82C8-0F33C940C691}" type="pres">
      <dgm:prSet presAssocID="{51221659-2A07-4C72-A0B6-93B02E123C76}" presName="spacer" presStyleCnt="0"/>
      <dgm:spPr/>
    </dgm:pt>
    <dgm:pt modelId="{6C3D66D2-8013-7B41-B81D-663719DFA9AF}" type="pres">
      <dgm:prSet presAssocID="{D2BBEFA4-5F87-448B-95E5-5B0968A4C26A}" presName="parentText" presStyleLbl="node1" presStyleIdx="1" presStyleCnt="3">
        <dgm:presLayoutVars>
          <dgm:chMax val="0"/>
          <dgm:bulletEnabled val="1"/>
        </dgm:presLayoutVars>
      </dgm:prSet>
      <dgm:spPr/>
    </dgm:pt>
    <dgm:pt modelId="{3D11BE30-726B-3845-8BE1-08EACDD4E7BE}" type="pres">
      <dgm:prSet presAssocID="{EA91DD47-89E8-4B3B-B6C6-920F46C8EED2}" presName="spacer" presStyleCnt="0"/>
      <dgm:spPr/>
    </dgm:pt>
    <dgm:pt modelId="{66D19614-E3F0-474A-A6AF-649C7AA40F52}" type="pres">
      <dgm:prSet presAssocID="{F7EFA2B4-E112-4981-BFC0-FBC74524445C}" presName="parentText" presStyleLbl="node1" presStyleIdx="2" presStyleCnt="3">
        <dgm:presLayoutVars>
          <dgm:chMax val="0"/>
          <dgm:bulletEnabled val="1"/>
        </dgm:presLayoutVars>
      </dgm:prSet>
      <dgm:spPr/>
    </dgm:pt>
  </dgm:ptLst>
  <dgm:cxnLst>
    <dgm:cxn modelId="{0AF6C30B-A83A-5644-863A-4A7F4413BD23}" type="presOf" srcId="{91F1DCEC-FEF0-4FDC-AB87-1AF7009A0CDA}" destId="{D156D8B7-DE9F-6241-B961-2D5045751E0A}" srcOrd="0" destOrd="0" presId="urn:microsoft.com/office/officeart/2005/8/layout/vList2"/>
    <dgm:cxn modelId="{B95A1E1D-FEC6-4E6D-B306-F5279F0841EE}" srcId="{31F75EBD-833D-4668-90B9-7E323A8114A9}" destId="{D2BBEFA4-5F87-448B-95E5-5B0968A4C26A}" srcOrd="1" destOrd="0" parTransId="{1187CDCD-77DD-4B0F-994A-A4B5DE19DFBF}" sibTransId="{EA91DD47-89E8-4B3B-B6C6-920F46C8EED2}"/>
    <dgm:cxn modelId="{670EB72B-BF5E-1B4E-A1DC-673EE662DFCF}" type="presOf" srcId="{31F75EBD-833D-4668-90B9-7E323A8114A9}" destId="{C0C00088-F04B-2D4D-81DA-8D351F1EE0C6}" srcOrd="0" destOrd="0" presId="urn:microsoft.com/office/officeart/2005/8/layout/vList2"/>
    <dgm:cxn modelId="{F1978456-7363-4698-B4CA-E7996080B718}" srcId="{31F75EBD-833D-4668-90B9-7E323A8114A9}" destId="{F7EFA2B4-E112-4981-BFC0-FBC74524445C}" srcOrd="2" destOrd="0" parTransId="{BB1D3146-1EFC-440D-A812-28E1126A490B}" sibTransId="{ACAE023A-8089-45AE-96E4-0792B6A193D8}"/>
    <dgm:cxn modelId="{EF5C5B89-6C9F-4B5B-8EC2-3A435C2E548E}" srcId="{31F75EBD-833D-4668-90B9-7E323A8114A9}" destId="{91F1DCEC-FEF0-4FDC-AB87-1AF7009A0CDA}" srcOrd="0" destOrd="0" parTransId="{0F4018E8-38B0-4E06-8848-878B41ACED81}" sibTransId="{51221659-2A07-4C72-A0B6-93B02E123C76}"/>
    <dgm:cxn modelId="{8D31BEFA-542B-6F42-A78B-FD7D69EF8D57}" type="presOf" srcId="{F7EFA2B4-E112-4981-BFC0-FBC74524445C}" destId="{66D19614-E3F0-474A-A6AF-649C7AA40F52}" srcOrd="0" destOrd="0" presId="urn:microsoft.com/office/officeart/2005/8/layout/vList2"/>
    <dgm:cxn modelId="{94FEB4FC-13BC-9240-8092-CC65E9F4016A}" type="presOf" srcId="{D2BBEFA4-5F87-448B-95E5-5B0968A4C26A}" destId="{6C3D66D2-8013-7B41-B81D-663719DFA9AF}" srcOrd="0" destOrd="0" presId="urn:microsoft.com/office/officeart/2005/8/layout/vList2"/>
    <dgm:cxn modelId="{603829D5-44FF-264A-8ED1-0A99C4463AF5}" type="presParOf" srcId="{C0C00088-F04B-2D4D-81DA-8D351F1EE0C6}" destId="{D156D8B7-DE9F-6241-B961-2D5045751E0A}" srcOrd="0" destOrd="0" presId="urn:microsoft.com/office/officeart/2005/8/layout/vList2"/>
    <dgm:cxn modelId="{05409596-F950-034C-80AE-2BBC65A60002}" type="presParOf" srcId="{C0C00088-F04B-2D4D-81DA-8D351F1EE0C6}" destId="{F5D08B78-A450-B340-82C8-0F33C940C691}" srcOrd="1" destOrd="0" presId="urn:microsoft.com/office/officeart/2005/8/layout/vList2"/>
    <dgm:cxn modelId="{BC117410-4EFB-2849-BA70-4FA00B299F37}" type="presParOf" srcId="{C0C00088-F04B-2D4D-81DA-8D351F1EE0C6}" destId="{6C3D66D2-8013-7B41-B81D-663719DFA9AF}" srcOrd="2" destOrd="0" presId="urn:microsoft.com/office/officeart/2005/8/layout/vList2"/>
    <dgm:cxn modelId="{40508FE4-48A0-6A40-8FBC-97C567945273}" type="presParOf" srcId="{C0C00088-F04B-2D4D-81DA-8D351F1EE0C6}" destId="{3D11BE30-726B-3845-8BE1-08EACDD4E7BE}" srcOrd="3" destOrd="0" presId="urn:microsoft.com/office/officeart/2005/8/layout/vList2"/>
    <dgm:cxn modelId="{EF9EE16B-E44C-3647-8CA0-02A1FC99524F}" type="presParOf" srcId="{C0C00088-F04B-2D4D-81DA-8D351F1EE0C6}" destId="{66D19614-E3F0-474A-A6AF-649C7AA40F5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6392547-7786-4EFB-A1DF-6E188C121073}" type="doc">
      <dgm:prSet loTypeId="urn:microsoft.com/office/officeart/2005/8/layout/vList2" loCatId="list" qsTypeId="urn:microsoft.com/office/officeart/2005/8/quickstyle/simple5" qsCatId="simple" csTypeId="urn:microsoft.com/office/officeart/2005/8/colors/colorful5" csCatId="colorful"/>
      <dgm:spPr/>
      <dgm:t>
        <a:bodyPr/>
        <a:lstStyle/>
        <a:p>
          <a:endParaRPr lang="en-US"/>
        </a:p>
      </dgm:t>
    </dgm:pt>
    <dgm:pt modelId="{7E357FEE-A961-4270-83B0-ABAA9F2DD0F0}">
      <dgm:prSet/>
      <dgm:spPr/>
      <dgm:t>
        <a:bodyPr/>
        <a:lstStyle/>
        <a:p>
          <a:r>
            <a:rPr lang="en-GB"/>
            <a:t>Collective revulsion against bomb found double expression in NPT in prohibition of NP &amp; call for ND</a:t>
          </a:r>
          <a:endParaRPr lang="en-US"/>
        </a:p>
      </dgm:t>
    </dgm:pt>
    <dgm:pt modelId="{28969CD8-18F0-4642-9AB8-D4D5420695AE}" type="parTrans" cxnId="{D07A9902-F74D-4EA1-9622-1DF208CF7CE7}">
      <dgm:prSet/>
      <dgm:spPr/>
      <dgm:t>
        <a:bodyPr/>
        <a:lstStyle/>
        <a:p>
          <a:endParaRPr lang="en-US"/>
        </a:p>
      </dgm:t>
    </dgm:pt>
    <dgm:pt modelId="{ECE2B813-B516-4878-98A1-E06983357899}" type="sibTrans" cxnId="{D07A9902-F74D-4EA1-9622-1DF208CF7CE7}">
      <dgm:prSet/>
      <dgm:spPr/>
      <dgm:t>
        <a:bodyPr/>
        <a:lstStyle/>
        <a:p>
          <a:endParaRPr lang="en-US"/>
        </a:p>
      </dgm:t>
    </dgm:pt>
    <dgm:pt modelId="{C5CE62CD-B055-41EA-B9FA-C4F10F2A5259}">
      <dgm:prSet/>
      <dgm:spPr/>
      <dgm:t>
        <a:bodyPr/>
        <a:lstStyle/>
        <a:p>
          <a:r>
            <a:rPr lang="en-GB"/>
            <a:t>Temp exemption for NWS = conditional acceptance of deterrence</a:t>
          </a:r>
          <a:endParaRPr lang="en-US"/>
        </a:p>
      </dgm:t>
    </dgm:pt>
    <dgm:pt modelId="{22328FD2-67B9-4004-9C0A-9A4DA658555B}" type="parTrans" cxnId="{C0CDC707-E42A-43E3-9A59-971AE6E5C441}">
      <dgm:prSet/>
      <dgm:spPr/>
      <dgm:t>
        <a:bodyPr/>
        <a:lstStyle/>
        <a:p>
          <a:endParaRPr lang="en-US"/>
        </a:p>
      </dgm:t>
    </dgm:pt>
    <dgm:pt modelId="{4904B90C-4EBD-4472-82C1-5949A1A3B5BA}" type="sibTrans" cxnId="{C0CDC707-E42A-43E3-9A59-971AE6E5C441}">
      <dgm:prSet/>
      <dgm:spPr/>
      <dgm:t>
        <a:bodyPr/>
        <a:lstStyle/>
        <a:p>
          <a:endParaRPr lang="en-US"/>
        </a:p>
      </dgm:t>
    </dgm:pt>
    <dgm:pt modelId="{1D7A49E8-2C96-43DC-BEDD-0F67497B6674}">
      <dgm:prSet/>
      <dgm:spPr/>
      <dgm:t>
        <a:bodyPr/>
        <a:lstStyle/>
        <a:p>
          <a:r>
            <a:rPr lang="en-GB"/>
            <a:t>Changing perceptions of risks è </a:t>
          </a:r>
          <a:r>
            <a:rPr lang="en-GB" i="1"/>
            <a:t>future possibility </a:t>
          </a:r>
          <a:r>
            <a:rPr lang="en-GB"/>
            <a:t>of catastrophic consequences = </a:t>
          </a:r>
          <a:r>
            <a:rPr lang="en-GB" i="1"/>
            <a:t>present unacceptability </a:t>
          </a:r>
          <a:r>
            <a:rPr lang="en-GB"/>
            <a:t>of possession</a:t>
          </a:r>
          <a:endParaRPr lang="en-US"/>
        </a:p>
      </dgm:t>
    </dgm:pt>
    <dgm:pt modelId="{DB558B92-B438-4C59-BB60-9D293A12FF00}" type="parTrans" cxnId="{846CCD82-2C1E-412A-A482-CE070BB2AAD5}">
      <dgm:prSet/>
      <dgm:spPr/>
      <dgm:t>
        <a:bodyPr/>
        <a:lstStyle/>
        <a:p>
          <a:endParaRPr lang="en-US"/>
        </a:p>
      </dgm:t>
    </dgm:pt>
    <dgm:pt modelId="{C8C7627C-873B-4651-AD9B-EDB00C0A4ABF}" type="sibTrans" cxnId="{846CCD82-2C1E-412A-A482-CE070BB2AAD5}">
      <dgm:prSet/>
      <dgm:spPr/>
      <dgm:t>
        <a:bodyPr/>
        <a:lstStyle/>
        <a:p>
          <a:endParaRPr lang="en-US"/>
        </a:p>
      </dgm:t>
    </dgm:pt>
    <dgm:pt modelId="{9B9D4AF9-59D7-4F3F-9EAF-F9BFD51B504E}">
      <dgm:prSet/>
      <dgm:spPr/>
      <dgm:t>
        <a:bodyPr/>
        <a:lstStyle/>
        <a:p>
          <a:r>
            <a:rPr lang="en-GB"/>
            <a:t>Ban Treaty is the most significant multilateral development on nuclear arms control since indefinite extension of NPT and adoption of the CTBT in 1995–96</a:t>
          </a:r>
          <a:endParaRPr lang="en-US"/>
        </a:p>
      </dgm:t>
    </dgm:pt>
    <dgm:pt modelId="{D3B22B01-7147-42AE-ABAF-BC568DB620EE}" type="parTrans" cxnId="{4C6005EE-86EA-44D7-8340-04D0AD6449E0}">
      <dgm:prSet/>
      <dgm:spPr/>
      <dgm:t>
        <a:bodyPr/>
        <a:lstStyle/>
        <a:p>
          <a:endParaRPr lang="en-US"/>
        </a:p>
      </dgm:t>
    </dgm:pt>
    <dgm:pt modelId="{CE031D49-0D19-492D-907A-BBD748FD6C85}" type="sibTrans" cxnId="{4C6005EE-86EA-44D7-8340-04D0AD6449E0}">
      <dgm:prSet/>
      <dgm:spPr/>
      <dgm:t>
        <a:bodyPr/>
        <a:lstStyle/>
        <a:p>
          <a:endParaRPr lang="en-US"/>
        </a:p>
      </dgm:t>
    </dgm:pt>
    <dgm:pt modelId="{00ED27F6-11A8-5241-9F87-3F2CB869CB13}" type="pres">
      <dgm:prSet presAssocID="{36392547-7786-4EFB-A1DF-6E188C121073}" presName="linear" presStyleCnt="0">
        <dgm:presLayoutVars>
          <dgm:animLvl val="lvl"/>
          <dgm:resizeHandles val="exact"/>
        </dgm:presLayoutVars>
      </dgm:prSet>
      <dgm:spPr/>
    </dgm:pt>
    <dgm:pt modelId="{856686BE-17F2-BD40-B3D7-31EBC4A537D9}" type="pres">
      <dgm:prSet presAssocID="{7E357FEE-A961-4270-83B0-ABAA9F2DD0F0}" presName="parentText" presStyleLbl="node1" presStyleIdx="0" presStyleCnt="4">
        <dgm:presLayoutVars>
          <dgm:chMax val="0"/>
          <dgm:bulletEnabled val="1"/>
        </dgm:presLayoutVars>
      </dgm:prSet>
      <dgm:spPr/>
    </dgm:pt>
    <dgm:pt modelId="{1E059B78-F28C-7D46-A950-7107CA2DE6C8}" type="pres">
      <dgm:prSet presAssocID="{ECE2B813-B516-4878-98A1-E06983357899}" presName="spacer" presStyleCnt="0"/>
      <dgm:spPr/>
    </dgm:pt>
    <dgm:pt modelId="{CB8F2B1D-735C-464E-AED7-55A570A0841C}" type="pres">
      <dgm:prSet presAssocID="{C5CE62CD-B055-41EA-B9FA-C4F10F2A5259}" presName="parentText" presStyleLbl="node1" presStyleIdx="1" presStyleCnt="4">
        <dgm:presLayoutVars>
          <dgm:chMax val="0"/>
          <dgm:bulletEnabled val="1"/>
        </dgm:presLayoutVars>
      </dgm:prSet>
      <dgm:spPr/>
    </dgm:pt>
    <dgm:pt modelId="{1F303EF2-89E4-1A4D-9347-1E5ADD7EA4D0}" type="pres">
      <dgm:prSet presAssocID="{4904B90C-4EBD-4472-82C1-5949A1A3B5BA}" presName="spacer" presStyleCnt="0"/>
      <dgm:spPr/>
    </dgm:pt>
    <dgm:pt modelId="{9D04010C-1036-E94C-BD98-E3B14E55F7F9}" type="pres">
      <dgm:prSet presAssocID="{1D7A49E8-2C96-43DC-BEDD-0F67497B6674}" presName="parentText" presStyleLbl="node1" presStyleIdx="2" presStyleCnt="4">
        <dgm:presLayoutVars>
          <dgm:chMax val="0"/>
          <dgm:bulletEnabled val="1"/>
        </dgm:presLayoutVars>
      </dgm:prSet>
      <dgm:spPr/>
    </dgm:pt>
    <dgm:pt modelId="{987FB797-4483-D041-84B8-CADB00316EA4}" type="pres">
      <dgm:prSet presAssocID="{C8C7627C-873B-4651-AD9B-EDB00C0A4ABF}" presName="spacer" presStyleCnt="0"/>
      <dgm:spPr/>
    </dgm:pt>
    <dgm:pt modelId="{7B355B87-190A-FE4F-B155-BAC96B7F17DC}" type="pres">
      <dgm:prSet presAssocID="{9B9D4AF9-59D7-4F3F-9EAF-F9BFD51B504E}" presName="parentText" presStyleLbl="node1" presStyleIdx="3" presStyleCnt="4">
        <dgm:presLayoutVars>
          <dgm:chMax val="0"/>
          <dgm:bulletEnabled val="1"/>
        </dgm:presLayoutVars>
      </dgm:prSet>
      <dgm:spPr/>
    </dgm:pt>
  </dgm:ptLst>
  <dgm:cxnLst>
    <dgm:cxn modelId="{D07A9902-F74D-4EA1-9622-1DF208CF7CE7}" srcId="{36392547-7786-4EFB-A1DF-6E188C121073}" destId="{7E357FEE-A961-4270-83B0-ABAA9F2DD0F0}" srcOrd="0" destOrd="0" parTransId="{28969CD8-18F0-4642-9AB8-D4D5420695AE}" sibTransId="{ECE2B813-B516-4878-98A1-E06983357899}"/>
    <dgm:cxn modelId="{C0CDC707-E42A-43E3-9A59-971AE6E5C441}" srcId="{36392547-7786-4EFB-A1DF-6E188C121073}" destId="{C5CE62CD-B055-41EA-B9FA-C4F10F2A5259}" srcOrd="1" destOrd="0" parTransId="{22328FD2-67B9-4004-9C0A-9A4DA658555B}" sibTransId="{4904B90C-4EBD-4472-82C1-5949A1A3B5BA}"/>
    <dgm:cxn modelId="{4C1F196F-0253-4247-B48D-592E5448B3B4}" type="presOf" srcId="{7E357FEE-A961-4270-83B0-ABAA9F2DD0F0}" destId="{856686BE-17F2-BD40-B3D7-31EBC4A537D9}" srcOrd="0" destOrd="0" presId="urn:microsoft.com/office/officeart/2005/8/layout/vList2"/>
    <dgm:cxn modelId="{846CCD82-2C1E-412A-A482-CE070BB2AAD5}" srcId="{36392547-7786-4EFB-A1DF-6E188C121073}" destId="{1D7A49E8-2C96-43DC-BEDD-0F67497B6674}" srcOrd="2" destOrd="0" parTransId="{DB558B92-B438-4C59-BB60-9D293A12FF00}" sibTransId="{C8C7627C-873B-4651-AD9B-EDB00C0A4ABF}"/>
    <dgm:cxn modelId="{7D63FE86-C92E-8643-93F3-F439D6F62D33}" type="presOf" srcId="{1D7A49E8-2C96-43DC-BEDD-0F67497B6674}" destId="{9D04010C-1036-E94C-BD98-E3B14E55F7F9}" srcOrd="0" destOrd="0" presId="urn:microsoft.com/office/officeart/2005/8/layout/vList2"/>
    <dgm:cxn modelId="{76FB1788-DA2A-A343-AE02-5EDE0288548A}" type="presOf" srcId="{9B9D4AF9-59D7-4F3F-9EAF-F9BFD51B504E}" destId="{7B355B87-190A-FE4F-B155-BAC96B7F17DC}" srcOrd="0" destOrd="0" presId="urn:microsoft.com/office/officeart/2005/8/layout/vList2"/>
    <dgm:cxn modelId="{75A6DAB6-AEAE-3241-AEC8-AA0A0881BFD1}" type="presOf" srcId="{C5CE62CD-B055-41EA-B9FA-C4F10F2A5259}" destId="{CB8F2B1D-735C-464E-AED7-55A570A0841C}" srcOrd="0" destOrd="0" presId="urn:microsoft.com/office/officeart/2005/8/layout/vList2"/>
    <dgm:cxn modelId="{551BCCE3-8EEF-8A4C-AE3B-76A9F76CAE85}" type="presOf" srcId="{36392547-7786-4EFB-A1DF-6E188C121073}" destId="{00ED27F6-11A8-5241-9F87-3F2CB869CB13}" srcOrd="0" destOrd="0" presId="urn:microsoft.com/office/officeart/2005/8/layout/vList2"/>
    <dgm:cxn modelId="{4C6005EE-86EA-44D7-8340-04D0AD6449E0}" srcId="{36392547-7786-4EFB-A1DF-6E188C121073}" destId="{9B9D4AF9-59D7-4F3F-9EAF-F9BFD51B504E}" srcOrd="3" destOrd="0" parTransId="{D3B22B01-7147-42AE-ABAF-BC568DB620EE}" sibTransId="{CE031D49-0D19-492D-907A-BBD748FD6C85}"/>
    <dgm:cxn modelId="{558F89F9-11A0-414C-AA95-A6A4B8182A1E}" type="presParOf" srcId="{00ED27F6-11A8-5241-9F87-3F2CB869CB13}" destId="{856686BE-17F2-BD40-B3D7-31EBC4A537D9}" srcOrd="0" destOrd="0" presId="urn:microsoft.com/office/officeart/2005/8/layout/vList2"/>
    <dgm:cxn modelId="{6105400C-3FEF-A243-9FCA-7D57028CD74D}" type="presParOf" srcId="{00ED27F6-11A8-5241-9F87-3F2CB869CB13}" destId="{1E059B78-F28C-7D46-A950-7107CA2DE6C8}" srcOrd="1" destOrd="0" presId="urn:microsoft.com/office/officeart/2005/8/layout/vList2"/>
    <dgm:cxn modelId="{37991CDB-5817-6444-B818-2212B6AE4877}" type="presParOf" srcId="{00ED27F6-11A8-5241-9F87-3F2CB869CB13}" destId="{CB8F2B1D-735C-464E-AED7-55A570A0841C}" srcOrd="2" destOrd="0" presId="urn:microsoft.com/office/officeart/2005/8/layout/vList2"/>
    <dgm:cxn modelId="{A77802AD-653E-5F4A-90C9-C272E4D7131E}" type="presParOf" srcId="{00ED27F6-11A8-5241-9F87-3F2CB869CB13}" destId="{1F303EF2-89E4-1A4D-9347-1E5ADD7EA4D0}" srcOrd="3" destOrd="0" presId="urn:microsoft.com/office/officeart/2005/8/layout/vList2"/>
    <dgm:cxn modelId="{822E36C0-5C93-A54F-9127-C88FB7BA08EC}" type="presParOf" srcId="{00ED27F6-11A8-5241-9F87-3F2CB869CB13}" destId="{9D04010C-1036-E94C-BD98-E3B14E55F7F9}" srcOrd="4" destOrd="0" presId="urn:microsoft.com/office/officeart/2005/8/layout/vList2"/>
    <dgm:cxn modelId="{CCC7730F-F5BC-D84E-8913-354AFAE06ACF}" type="presParOf" srcId="{00ED27F6-11A8-5241-9F87-3F2CB869CB13}" destId="{987FB797-4483-D041-84B8-CADB00316EA4}" srcOrd="5" destOrd="0" presId="urn:microsoft.com/office/officeart/2005/8/layout/vList2"/>
    <dgm:cxn modelId="{D4C250A5-3AE3-4D4D-ABCE-2CA77CC7B874}" type="presParOf" srcId="{00ED27F6-11A8-5241-9F87-3F2CB869CB13}" destId="{7B355B87-190A-FE4F-B155-BAC96B7F17D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8FCDDD4-72C9-4508-85B9-7E601009D1DB}"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9C272B4-501F-4904-B682-212585824758}">
      <dgm:prSet/>
      <dgm:spPr/>
      <dgm:t>
        <a:bodyPr/>
        <a:lstStyle/>
        <a:p>
          <a:r>
            <a:rPr lang="en-GB"/>
            <a:t>Deterrence is a problem, not solution, for nuclear peace</a:t>
          </a:r>
          <a:endParaRPr lang="en-US"/>
        </a:p>
      </dgm:t>
    </dgm:pt>
    <dgm:pt modelId="{9653C005-2C26-4900-9004-06A07BC011B7}" type="parTrans" cxnId="{598BA483-715C-4919-8CC0-98D59B011F89}">
      <dgm:prSet/>
      <dgm:spPr/>
      <dgm:t>
        <a:bodyPr/>
        <a:lstStyle/>
        <a:p>
          <a:endParaRPr lang="en-US"/>
        </a:p>
      </dgm:t>
    </dgm:pt>
    <dgm:pt modelId="{5C0746BB-3E4C-4EFD-B68F-6F1B40BBA9DC}" type="sibTrans" cxnId="{598BA483-715C-4919-8CC0-98D59B011F89}">
      <dgm:prSet/>
      <dgm:spPr/>
      <dgm:t>
        <a:bodyPr/>
        <a:lstStyle/>
        <a:p>
          <a:endParaRPr lang="en-US"/>
        </a:p>
      </dgm:t>
    </dgm:pt>
    <dgm:pt modelId="{9ED778EF-4E4A-4F34-8B1E-3DB448E77E73}">
      <dgm:prSet/>
      <dgm:spPr/>
      <dgm:t>
        <a:bodyPr/>
        <a:lstStyle/>
        <a:p>
          <a:r>
            <a:rPr lang="en-GB"/>
            <a:t>Disarmament is the solution</a:t>
          </a:r>
          <a:endParaRPr lang="en-US"/>
        </a:p>
      </dgm:t>
    </dgm:pt>
    <dgm:pt modelId="{2D6C61D9-25C4-4515-B98B-9BA1E24CD193}" type="parTrans" cxnId="{0928238D-E3C6-4C5C-A9FD-6953A0AD320D}">
      <dgm:prSet/>
      <dgm:spPr/>
      <dgm:t>
        <a:bodyPr/>
        <a:lstStyle/>
        <a:p>
          <a:endParaRPr lang="en-US"/>
        </a:p>
      </dgm:t>
    </dgm:pt>
    <dgm:pt modelId="{DAF46B7A-568D-494F-AC42-312DBACCF912}" type="sibTrans" cxnId="{0928238D-E3C6-4C5C-A9FD-6953A0AD320D}">
      <dgm:prSet/>
      <dgm:spPr/>
      <dgm:t>
        <a:bodyPr/>
        <a:lstStyle/>
        <a:p>
          <a:endParaRPr lang="en-US"/>
        </a:p>
      </dgm:t>
    </dgm:pt>
    <dgm:pt modelId="{78A8A96A-50DA-4143-A301-C87CF714298A}">
      <dgm:prSet/>
      <dgm:spPr/>
      <dgm:t>
        <a:bodyPr/>
        <a:lstStyle/>
        <a:p>
          <a:r>
            <a:rPr lang="en-GB"/>
            <a:t>Only possessor states can cap, reduce, eliminate</a:t>
          </a:r>
          <a:endParaRPr lang="en-US"/>
        </a:p>
      </dgm:t>
    </dgm:pt>
    <dgm:pt modelId="{5FDF9C9E-95F5-4D54-A09A-9A0CDEA8A9C4}" type="parTrans" cxnId="{3D1AEE1F-19C3-417F-8AEA-70D5392AA91B}">
      <dgm:prSet/>
      <dgm:spPr/>
      <dgm:t>
        <a:bodyPr/>
        <a:lstStyle/>
        <a:p>
          <a:endParaRPr lang="en-US"/>
        </a:p>
      </dgm:t>
    </dgm:pt>
    <dgm:pt modelId="{27B23B86-5B26-4BBC-B11A-08DD0B1B41FC}" type="sibTrans" cxnId="{3D1AEE1F-19C3-417F-8AEA-70D5392AA91B}">
      <dgm:prSet/>
      <dgm:spPr/>
      <dgm:t>
        <a:bodyPr/>
        <a:lstStyle/>
        <a:p>
          <a:endParaRPr lang="en-US"/>
        </a:p>
      </dgm:t>
    </dgm:pt>
    <dgm:pt modelId="{DB04B256-8F43-4231-81E7-72E7A9AC2D70}">
      <dgm:prSet/>
      <dgm:spPr/>
      <dgm:t>
        <a:bodyPr/>
        <a:lstStyle/>
        <a:p>
          <a:r>
            <a:rPr lang="en-GB"/>
            <a:t>Non-possessor states can close legal gap on prohibition</a:t>
          </a:r>
          <a:endParaRPr lang="en-US"/>
        </a:p>
      </dgm:t>
    </dgm:pt>
    <dgm:pt modelId="{EFCFBB12-D898-4B64-9A0E-1F08B805DCAE}" type="parTrans" cxnId="{3F24BE27-5675-455E-87FA-A6C8013CEC26}">
      <dgm:prSet/>
      <dgm:spPr/>
      <dgm:t>
        <a:bodyPr/>
        <a:lstStyle/>
        <a:p>
          <a:endParaRPr lang="en-US"/>
        </a:p>
      </dgm:t>
    </dgm:pt>
    <dgm:pt modelId="{46453D25-3E00-4D5D-A3BD-BCD753EC7DC8}" type="sibTrans" cxnId="{3F24BE27-5675-455E-87FA-A6C8013CEC26}">
      <dgm:prSet/>
      <dgm:spPr/>
      <dgm:t>
        <a:bodyPr/>
        <a:lstStyle/>
        <a:p>
          <a:endParaRPr lang="en-US"/>
        </a:p>
      </dgm:t>
    </dgm:pt>
    <dgm:pt modelId="{56B7CF69-6819-4AC3-B6D8-6B38F7711068}">
      <dgm:prSet/>
      <dgm:spPr/>
      <dgm:t>
        <a:bodyPr/>
        <a:lstStyle/>
        <a:p>
          <a:r>
            <a:rPr lang="en-GB"/>
            <a:t>Non-possessor states can stigmatise and delegitimise</a:t>
          </a:r>
          <a:endParaRPr lang="en-US"/>
        </a:p>
      </dgm:t>
    </dgm:pt>
    <dgm:pt modelId="{485F9D33-A446-4F55-9B8C-B0B5F22ECE2E}" type="parTrans" cxnId="{94B2A389-C578-41C3-8C97-B939D6861BB2}">
      <dgm:prSet/>
      <dgm:spPr/>
      <dgm:t>
        <a:bodyPr/>
        <a:lstStyle/>
        <a:p>
          <a:endParaRPr lang="en-US"/>
        </a:p>
      </dgm:t>
    </dgm:pt>
    <dgm:pt modelId="{B433CE16-B858-4558-8F02-B28D573005F8}" type="sibTrans" cxnId="{94B2A389-C578-41C3-8C97-B939D6861BB2}">
      <dgm:prSet/>
      <dgm:spPr/>
      <dgm:t>
        <a:bodyPr/>
        <a:lstStyle/>
        <a:p>
          <a:endParaRPr lang="en-US"/>
        </a:p>
      </dgm:t>
    </dgm:pt>
    <dgm:pt modelId="{2D67226D-DF58-7940-9C49-D581B5E6C655}" type="pres">
      <dgm:prSet presAssocID="{88FCDDD4-72C9-4508-85B9-7E601009D1DB}" presName="linear" presStyleCnt="0">
        <dgm:presLayoutVars>
          <dgm:animLvl val="lvl"/>
          <dgm:resizeHandles val="exact"/>
        </dgm:presLayoutVars>
      </dgm:prSet>
      <dgm:spPr/>
    </dgm:pt>
    <dgm:pt modelId="{61F6A0C7-8E76-9C44-BDD0-496E7B923C2C}" type="pres">
      <dgm:prSet presAssocID="{99C272B4-501F-4904-B682-212585824758}" presName="parentText" presStyleLbl="node1" presStyleIdx="0" presStyleCnt="5">
        <dgm:presLayoutVars>
          <dgm:chMax val="0"/>
          <dgm:bulletEnabled val="1"/>
        </dgm:presLayoutVars>
      </dgm:prSet>
      <dgm:spPr/>
    </dgm:pt>
    <dgm:pt modelId="{2CA23CC4-9EEE-BB41-8F45-56CEC9D01767}" type="pres">
      <dgm:prSet presAssocID="{5C0746BB-3E4C-4EFD-B68F-6F1B40BBA9DC}" presName="spacer" presStyleCnt="0"/>
      <dgm:spPr/>
    </dgm:pt>
    <dgm:pt modelId="{C03A33A5-BEE4-7D4E-9482-6153F9DC0DAF}" type="pres">
      <dgm:prSet presAssocID="{9ED778EF-4E4A-4F34-8B1E-3DB448E77E73}" presName="parentText" presStyleLbl="node1" presStyleIdx="1" presStyleCnt="5">
        <dgm:presLayoutVars>
          <dgm:chMax val="0"/>
          <dgm:bulletEnabled val="1"/>
        </dgm:presLayoutVars>
      </dgm:prSet>
      <dgm:spPr/>
    </dgm:pt>
    <dgm:pt modelId="{FF760878-EBC0-A24C-890B-A323D9A17E22}" type="pres">
      <dgm:prSet presAssocID="{DAF46B7A-568D-494F-AC42-312DBACCF912}" presName="spacer" presStyleCnt="0"/>
      <dgm:spPr/>
    </dgm:pt>
    <dgm:pt modelId="{9144D0BD-87C5-CA4B-B5B8-9CF8ED17900C}" type="pres">
      <dgm:prSet presAssocID="{78A8A96A-50DA-4143-A301-C87CF714298A}" presName="parentText" presStyleLbl="node1" presStyleIdx="2" presStyleCnt="5">
        <dgm:presLayoutVars>
          <dgm:chMax val="0"/>
          <dgm:bulletEnabled val="1"/>
        </dgm:presLayoutVars>
      </dgm:prSet>
      <dgm:spPr/>
    </dgm:pt>
    <dgm:pt modelId="{D54257CF-0764-4746-BCDC-7C4883B748E7}" type="pres">
      <dgm:prSet presAssocID="{27B23B86-5B26-4BBC-B11A-08DD0B1B41FC}" presName="spacer" presStyleCnt="0"/>
      <dgm:spPr/>
    </dgm:pt>
    <dgm:pt modelId="{2D54369F-552C-CC40-9A59-1D621D52E043}" type="pres">
      <dgm:prSet presAssocID="{DB04B256-8F43-4231-81E7-72E7A9AC2D70}" presName="parentText" presStyleLbl="node1" presStyleIdx="3" presStyleCnt="5">
        <dgm:presLayoutVars>
          <dgm:chMax val="0"/>
          <dgm:bulletEnabled val="1"/>
        </dgm:presLayoutVars>
      </dgm:prSet>
      <dgm:spPr/>
    </dgm:pt>
    <dgm:pt modelId="{8B85EF84-801B-0C44-96CB-64EE49C101AF}" type="pres">
      <dgm:prSet presAssocID="{46453D25-3E00-4D5D-A3BD-BCD753EC7DC8}" presName="spacer" presStyleCnt="0"/>
      <dgm:spPr/>
    </dgm:pt>
    <dgm:pt modelId="{4701E318-DF30-C845-8D71-03FDF35E7BFA}" type="pres">
      <dgm:prSet presAssocID="{56B7CF69-6819-4AC3-B6D8-6B38F7711068}" presName="parentText" presStyleLbl="node1" presStyleIdx="4" presStyleCnt="5">
        <dgm:presLayoutVars>
          <dgm:chMax val="0"/>
          <dgm:bulletEnabled val="1"/>
        </dgm:presLayoutVars>
      </dgm:prSet>
      <dgm:spPr/>
    </dgm:pt>
  </dgm:ptLst>
  <dgm:cxnLst>
    <dgm:cxn modelId="{3D1AEE1F-19C3-417F-8AEA-70D5392AA91B}" srcId="{88FCDDD4-72C9-4508-85B9-7E601009D1DB}" destId="{78A8A96A-50DA-4143-A301-C87CF714298A}" srcOrd="2" destOrd="0" parTransId="{5FDF9C9E-95F5-4D54-A09A-9A0CDEA8A9C4}" sibTransId="{27B23B86-5B26-4BBC-B11A-08DD0B1B41FC}"/>
    <dgm:cxn modelId="{3F24BE27-5675-455E-87FA-A6C8013CEC26}" srcId="{88FCDDD4-72C9-4508-85B9-7E601009D1DB}" destId="{DB04B256-8F43-4231-81E7-72E7A9AC2D70}" srcOrd="3" destOrd="0" parTransId="{EFCFBB12-D898-4B64-9A0E-1F08B805DCAE}" sibTransId="{46453D25-3E00-4D5D-A3BD-BCD753EC7DC8}"/>
    <dgm:cxn modelId="{9FDDB12E-D039-9840-82CF-A1DAE273A632}" type="presOf" srcId="{56B7CF69-6819-4AC3-B6D8-6B38F7711068}" destId="{4701E318-DF30-C845-8D71-03FDF35E7BFA}" srcOrd="0" destOrd="0" presId="urn:microsoft.com/office/officeart/2005/8/layout/vList2"/>
    <dgm:cxn modelId="{0DFA804C-3804-0644-9CD7-029F03DE49B4}" type="presOf" srcId="{9ED778EF-4E4A-4F34-8B1E-3DB448E77E73}" destId="{C03A33A5-BEE4-7D4E-9482-6153F9DC0DAF}" srcOrd="0" destOrd="0" presId="urn:microsoft.com/office/officeart/2005/8/layout/vList2"/>
    <dgm:cxn modelId="{EE00AF77-E034-A74E-ADB0-42A797FE811D}" type="presOf" srcId="{DB04B256-8F43-4231-81E7-72E7A9AC2D70}" destId="{2D54369F-552C-CC40-9A59-1D621D52E043}" srcOrd="0" destOrd="0" presId="urn:microsoft.com/office/officeart/2005/8/layout/vList2"/>
    <dgm:cxn modelId="{598BA483-715C-4919-8CC0-98D59B011F89}" srcId="{88FCDDD4-72C9-4508-85B9-7E601009D1DB}" destId="{99C272B4-501F-4904-B682-212585824758}" srcOrd="0" destOrd="0" parTransId="{9653C005-2C26-4900-9004-06A07BC011B7}" sibTransId="{5C0746BB-3E4C-4EFD-B68F-6F1B40BBA9DC}"/>
    <dgm:cxn modelId="{94B2A389-C578-41C3-8C97-B939D6861BB2}" srcId="{88FCDDD4-72C9-4508-85B9-7E601009D1DB}" destId="{56B7CF69-6819-4AC3-B6D8-6B38F7711068}" srcOrd="4" destOrd="0" parTransId="{485F9D33-A446-4F55-9B8C-B0B5F22ECE2E}" sibTransId="{B433CE16-B858-4558-8F02-B28D573005F8}"/>
    <dgm:cxn modelId="{0928238D-E3C6-4C5C-A9FD-6953A0AD320D}" srcId="{88FCDDD4-72C9-4508-85B9-7E601009D1DB}" destId="{9ED778EF-4E4A-4F34-8B1E-3DB448E77E73}" srcOrd="1" destOrd="0" parTransId="{2D6C61D9-25C4-4515-B98B-9BA1E24CD193}" sibTransId="{DAF46B7A-568D-494F-AC42-312DBACCF912}"/>
    <dgm:cxn modelId="{31D97AAB-DD2D-2045-AB62-CD28C5308C5E}" type="presOf" srcId="{78A8A96A-50DA-4143-A301-C87CF714298A}" destId="{9144D0BD-87C5-CA4B-B5B8-9CF8ED17900C}" srcOrd="0" destOrd="0" presId="urn:microsoft.com/office/officeart/2005/8/layout/vList2"/>
    <dgm:cxn modelId="{0BE376AD-2518-CD46-9846-3079F5783EBE}" type="presOf" srcId="{99C272B4-501F-4904-B682-212585824758}" destId="{61F6A0C7-8E76-9C44-BDD0-496E7B923C2C}" srcOrd="0" destOrd="0" presId="urn:microsoft.com/office/officeart/2005/8/layout/vList2"/>
    <dgm:cxn modelId="{7EE672D6-2A56-A241-90F1-CF6FDD55981B}" type="presOf" srcId="{88FCDDD4-72C9-4508-85B9-7E601009D1DB}" destId="{2D67226D-DF58-7940-9C49-D581B5E6C655}" srcOrd="0" destOrd="0" presId="urn:microsoft.com/office/officeart/2005/8/layout/vList2"/>
    <dgm:cxn modelId="{7A775C82-8F4F-6743-86A0-58761CBF0FE5}" type="presParOf" srcId="{2D67226D-DF58-7940-9C49-D581B5E6C655}" destId="{61F6A0C7-8E76-9C44-BDD0-496E7B923C2C}" srcOrd="0" destOrd="0" presId="urn:microsoft.com/office/officeart/2005/8/layout/vList2"/>
    <dgm:cxn modelId="{06597559-E466-8449-BCA0-75ED52545D9F}" type="presParOf" srcId="{2D67226D-DF58-7940-9C49-D581B5E6C655}" destId="{2CA23CC4-9EEE-BB41-8F45-56CEC9D01767}" srcOrd="1" destOrd="0" presId="urn:microsoft.com/office/officeart/2005/8/layout/vList2"/>
    <dgm:cxn modelId="{37B9C7EE-D77C-BB4E-B200-AA7EAADAB5AF}" type="presParOf" srcId="{2D67226D-DF58-7940-9C49-D581B5E6C655}" destId="{C03A33A5-BEE4-7D4E-9482-6153F9DC0DAF}" srcOrd="2" destOrd="0" presId="urn:microsoft.com/office/officeart/2005/8/layout/vList2"/>
    <dgm:cxn modelId="{29C9F305-CDC3-A146-A3AE-D27732303741}" type="presParOf" srcId="{2D67226D-DF58-7940-9C49-D581B5E6C655}" destId="{FF760878-EBC0-A24C-890B-A323D9A17E22}" srcOrd="3" destOrd="0" presId="urn:microsoft.com/office/officeart/2005/8/layout/vList2"/>
    <dgm:cxn modelId="{E18FDE8C-9565-2649-8DCE-3A7FC0D865B3}" type="presParOf" srcId="{2D67226D-DF58-7940-9C49-D581B5E6C655}" destId="{9144D0BD-87C5-CA4B-B5B8-9CF8ED17900C}" srcOrd="4" destOrd="0" presId="urn:microsoft.com/office/officeart/2005/8/layout/vList2"/>
    <dgm:cxn modelId="{F2EF1533-1192-184B-AC49-72F98AE74E3A}" type="presParOf" srcId="{2D67226D-DF58-7940-9C49-D581B5E6C655}" destId="{D54257CF-0764-4746-BCDC-7C4883B748E7}" srcOrd="5" destOrd="0" presId="urn:microsoft.com/office/officeart/2005/8/layout/vList2"/>
    <dgm:cxn modelId="{F5E2AD4C-CC0B-9B41-A414-D5C50364049B}" type="presParOf" srcId="{2D67226D-DF58-7940-9C49-D581B5E6C655}" destId="{2D54369F-552C-CC40-9A59-1D621D52E043}" srcOrd="6" destOrd="0" presId="urn:microsoft.com/office/officeart/2005/8/layout/vList2"/>
    <dgm:cxn modelId="{416FF207-00B5-E841-AD83-2DEB861A5110}" type="presParOf" srcId="{2D67226D-DF58-7940-9C49-D581B5E6C655}" destId="{8B85EF84-801B-0C44-96CB-64EE49C101AF}" srcOrd="7" destOrd="0" presId="urn:microsoft.com/office/officeart/2005/8/layout/vList2"/>
    <dgm:cxn modelId="{2DA3FA9B-2DC6-4547-8719-4BE961460854}" type="presParOf" srcId="{2D67226D-DF58-7940-9C49-D581B5E6C655}" destId="{4701E318-DF30-C845-8D71-03FDF35E7BF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6B7816B-35F6-4CA4-AD83-73B90654FF71}" type="doc">
      <dgm:prSet loTypeId="urn:microsoft.com/office/officeart/2005/8/layout/vProcess5" loCatId="process" qsTypeId="urn:microsoft.com/office/officeart/2005/8/quickstyle/simple2" qsCatId="simple" csTypeId="urn:microsoft.com/office/officeart/2005/8/colors/colorful2" csCatId="colorful"/>
      <dgm:spPr/>
      <dgm:t>
        <a:bodyPr/>
        <a:lstStyle/>
        <a:p>
          <a:endParaRPr lang="en-US"/>
        </a:p>
      </dgm:t>
    </dgm:pt>
    <dgm:pt modelId="{9BD297D1-924C-4B6D-B8FE-190B10DE9565}">
      <dgm:prSet/>
      <dgm:spPr/>
      <dgm:t>
        <a:bodyPr/>
        <a:lstStyle/>
        <a:p>
          <a:r>
            <a:rPr lang="en-GB"/>
            <a:t>Global arms control architecture is crumbling</a:t>
          </a:r>
          <a:endParaRPr lang="en-US"/>
        </a:p>
      </dgm:t>
    </dgm:pt>
    <dgm:pt modelId="{406EF4EB-4047-41D8-BD64-75CB4DD2B75B}" type="parTrans" cxnId="{96909AD8-415A-4CCA-978A-7B25BCF80450}">
      <dgm:prSet/>
      <dgm:spPr/>
      <dgm:t>
        <a:bodyPr/>
        <a:lstStyle/>
        <a:p>
          <a:endParaRPr lang="en-US"/>
        </a:p>
      </dgm:t>
    </dgm:pt>
    <dgm:pt modelId="{A3EDCAB2-22EC-4E41-AC6E-3C6378CBE447}" type="sibTrans" cxnId="{96909AD8-415A-4CCA-978A-7B25BCF80450}">
      <dgm:prSet/>
      <dgm:spPr/>
      <dgm:t>
        <a:bodyPr/>
        <a:lstStyle/>
        <a:p>
          <a:endParaRPr lang="en-US"/>
        </a:p>
      </dgm:t>
    </dgm:pt>
    <dgm:pt modelId="{E114823D-82E3-4095-A890-29CD32113D4C}">
      <dgm:prSet/>
      <dgm:spPr/>
      <dgm:t>
        <a:bodyPr/>
        <a:lstStyle/>
        <a:p>
          <a:r>
            <a:rPr lang="en-GB"/>
            <a:t>Need to revitalise NPT by reinvigorating its original vision and package in order to harmonise NPT with Ban Treaty through credible  doctrinal, deployment and disarmament minimisation &amp; reduction measures</a:t>
          </a:r>
          <a:endParaRPr lang="en-US"/>
        </a:p>
      </dgm:t>
    </dgm:pt>
    <dgm:pt modelId="{9F037AC2-2995-4268-9F77-542777B08E4F}" type="parTrans" cxnId="{A1C7FF0B-BBF3-4F1C-9D0E-648F13C56FC9}">
      <dgm:prSet/>
      <dgm:spPr/>
      <dgm:t>
        <a:bodyPr/>
        <a:lstStyle/>
        <a:p>
          <a:endParaRPr lang="en-US"/>
        </a:p>
      </dgm:t>
    </dgm:pt>
    <dgm:pt modelId="{286433D2-7FCB-4ADC-B298-A073CC77F8FD}" type="sibTrans" cxnId="{A1C7FF0B-BBF3-4F1C-9D0E-648F13C56FC9}">
      <dgm:prSet/>
      <dgm:spPr/>
      <dgm:t>
        <a:bodyPr/>
        <a:lstStyle/>
        <a:p>
          <a:endParaRPr lang="en-US"/>
        </a:p>
      </dgm:t>
    </dgm:pt>
    <dgm:pt modelId="{FD6B6F6A-9BD8-4ACC-9378-4D71F1BEC25B}">
      <dgm:prSet/>
      <dgm:spPr/>
      <dgm:t>
        <a:bodyPr/>
        <a:lstStyle/>
        <a:p>
          <a:r>
            <a:rPr lang="en-GB"/>
            <a:t>Otherwise risk collapse of NPT regime</a:t>
          </a:r>
          <a:endParaRPr lang="en-US"/>
        </a:p>
      </dgm:t>
    </dgm:pt>
    <dgm:pt modelId="{66469927-DFC1-4F09-86AB-1D73B170064D}" type="parTrans" cxnId="{A83C06D5-A007-4A71-A7ED-5A801B742A0E}">
      <dgm:prSet/>
      <dgm:spPr/>
      <dgm:t>
        <a:bodyPr/>
        <a:lstStyle/>
        <a:p>
          <a:endParaRPr lang="en-US"/>
        </a:p>
      </dgm:t>
    </dgm:pt>
    <dgm:pt modelId="{A72D234D-097A-4A23-9102-2CE275329368}" type="sibTrans" cxnId="{A83C06D5-A007-4A71-A7ED-5A801B742A0E}">
      <dgm:prSet/>
      <dgm:spPr/>
      <dgm:t>
        <a:bodyPr/>
        <a:lstStyle/>
        <a:p>
          <a:endParaRPr lang="en-US"/>
        </a:p>
      </dgm:t>
    </dgm:pt>
    <dgm:pt modelId="{AE32DB12-CC91-47A7-9285-5B097B40F2B0}">
      <dgm:prSet/>
      <dgm:spPr/>
      <dgm:t>
        <a:bodyPr/>
        <a:lstStyle/>
        <a:p>
          <a:r>
            <a:rPr lang="en-GB"/>
            <a:t>Chief threat to NPT: non-implementation of Art VI, not strengthened disarmament obligation in Ban Treaty</a:t>
          </a:r>
          <a:endParaRPr lang="en-US"/>
        </a:p>
      </dgm:t>
    </dgm:pt>
    <dgm:pt modelId="{4D7674C2-3AAF-4142-953E-39A3BB067D0A}" type="parTrans" cxnId="{3CFF04ED-7CC9-43D0-9012-2451E7314E89}">
      <dgm:prSet/>
      <dgm:spPr/>
      <dgm:t>
        <a:bodyPr/>
        <a:lstStyle/>
        <a:p>
          <a:endParaRPr lang="en-US"/>
        </a:p>
      </dgm:t>
    </dgm:pt>
    <dgm:pt modelId="{DF16EB8D-2CEF-4A9A-B23E-F3656BE529E6}" type="sibTrans" cxnId="{3CFF04ED-7CC9-43D0-9012-2451E7314E89}">
      <dgm:prSet/>
      <dgm:spPr/>
      <dgm:t>
        <a:bodyPr/>
        <a:lstStyle/>
        <a:p>
          <a:endParaRPr lang="en-US"/>
        </a:p>
      </dgm:t>
    </dgm:pt>
    <dgm:pt modelId="{C5468364-188C-F14E-8EEB-46E9D2F3506A}" type="pres">
      <dgm:prSet presAssocID="{D6B7816B-35F6-4CA4-AD83-73B90654FF71}" presName="outerComposite" presStyleCnt="0">
        <dgm:presLayoutVars>
          <dgm:chMax val="5"/>
          <dgm:dir/>
          <dgm:resizeHandles val="exact"/>
        </dgm:presLayoutVars>
      </dgm:prSet>
      <dgm:spPr/>
    </dgm:pt>
    <dgm:pt modelId="{4160AFAB-573F-A74C-9154-CD33C01F3D65}" type="pres">
      <dgm:prSet presAssocID="{D6B7816B-35F6-4CA4-AD83-73B90654FF71}" presName="dummyMaxCanvas" presStyleCnt="0">
        <dgm:presLayoutVars/>
      </dgm:prSet>
      <dgm:spPr/>
    </dgm:pt>
    <dgm:pt modelId="{F17D5FC8-412A-B64C-8EB6-14DE509CB293}" type="pres">
      <dgm:prSet presAssocID="{D6B7816B-35F6-4CA4-AD83-73B90654FF71}" presName="FourNodes_1" presStyleLbl="node1" presStyleIdx="0" presStyleCnt="4">
        <dgm:presLayoutVars>
          <dgm:bulletEnabled val="1"/>
        </dgm:presLayoutVars>
      </dgm:prSet>
      <dgm:spPr/>
    </dgm:pt>
    <dgm:pt modelId="{DD820AF3-D0CE-F74C-8C00-B2E8C4BB7725}" type="pres">
      <dgm:prSet presAssocID="{D6B7816B-35F6-4CA4-AD83-73B90654FF71}" presName="FourNodes_2" presStyleLbl="node1" presStyleIdx="1" presStyleCnt="4">
        <dgm:presLayoutVars>
          <dgm:bulletEnabled val="1"/>
        </dgm:presLayoutVars>
      </dgm:prSet>
      <dgm:spPr/>
    </dgm:pt>
    <dgm:pt modelId="{AE49ACB2-E304-8447-9527-3C3B51971FCC}" type="pres">
      <dgm:prSet presAssocID="{D6B7816B-35F6-4CA4-AD83-73B90654FF71}" presName="FourNodes_3" presStyleLbl="node1" presStyleIdx="2" presStyleCnt="4">
        <dgm:presLayoutVars>
          <dgm:bulletEnabled val="1"/>
        </dgm:presLayoutVars>
      </dgm:prSet>
      <dgm:spPr/>
    </dgm:pt>
    <dgm:pt modelId="{737495C3-0C96-564F-838F-568D306B6B75}" type="pres">
      <dgm:prSet presAssocID="{D6B7816B-35F6-4CA4-AD83-73B90654FF71}" presName="FourNodes_4" presStyleLbl="node1" presStyleIdx="3" presStyleCnt="4">
        <dgm:presLayoutVars>
          <dgm:bulletEnabled val="1"/>
        </dgm:presLayoutVars>
      </dgm:prSet>
      <dgm:spPr/>
    </dgm:pt>
    <dgm:pt modelId="{0E59B54E-CA0F-944B-A086-22E06C85F8B1}" type="pres">
      <dgm:prSet presAssocID="{D6B7816B-35F6-4CA4-AD83-73B90654FF71}" presName="FourConn_1-2" presStyleLbl="fgAccFollowNode1" presStyleIdx="0" presStyleCnt="3">
        <dgm:presLayoutVars>
          <dgm:bulletEnabled val="1"/>
        </dgm:presLayoutVars>
      </dgm:prSet>
      <dgm:spPr/>
    </dgm:pt>
    <dgm:pt modelId="{6D4DE43C-9D6D-3F40-A3D5-CE56EB167AA6}" type="pres">
      <dgm:prSet presAssocID="{D6B7816B-35F6-4CA4-AD83-73B90654FF71}" presName="FourConn_2-3" presStyleLbl="fgAccFollowNode1" presStyleIdx="1" presStyleCnt="3">
        <dgm:presLayoutVars>
          <dgm:bulletEnabled val="1"/>
        </dgm:presLayoutVars>
      </dgm:prSet>
      <dgm:spPr/>
    </dgm:pt>
    <dgm:pt modelId="{F9211D7F-A909-9D43-AC7A-9B806FFBDD3F}" type="pres">
      <dgm:prSet presAssocID="{D6B7816B-35F6-4CA4-AD83-73B90654FF71}" presName="FourConn_3-4" presStyleLbl="fgAccFollowNode1" presStyleIdx="2" presStyleCnt="3">
        <dgm:presLayoutVars>
          <dgm:bulletEnabled val="1"/>
        </dgm:presLayoutVars>
      </dgm:prSet>
      <dgm:spPr/>
    </dgm:pt>
    <dgm:pt modelId="{F77C8661-7A1C-9745-BD71-29D5419FC797}" type="pres">
      <dgm:prSet presAssocID="{D6B7816B-35F6-4CA4-AD83-73B90654FF71}" presName="FourNodes_1_text" presStyleLbl="node1" presStyleIdx="3" presStyleCnt="4">
        <dgm:presLayoutVars>
          <dgm:bulletEnabled val="1"/>
        </dgm:presLayoutVars>
      </dgm:prSet>
      <dgm:spPr/>
    </dgm:pt>
    <dgm:pt modelId="{CC406366-3C6D-A742-B3CF-D7F85ACF0B1D}" type="pres">
      <dgm:prSet presAssocID="{D6B7816B-35F6-4CA4-AD83-73B90654FF71}" presName="FourNodes_2_text" presStyleLbl="node1" presStyleIdx="3" presStyleCnt="4">
        <dgm:presLayoutVars>
          <dgm:bulletEnabled val="1"/>
        </dgm:presLayoutVars>
      </dgm:prSet>
      <dgm:spPr/>
    </dgm:pt>
    <dgm:pt modelId="{00D5C00D-2A58-184E-899F-AA980A7657FE}" type="pres">
      <dgm:prSet presAssocID="{D6B7816B-35F6-4CA4-AD83-73B90654FF71}" presName="FourNodes_3_text" presStyleLbl="node1" presStyleIdx="3" presStyleCnt="4">
        <dgm:presLayoutVars>
          <dgm:bulletEnabled val="1"/>
        </dgm:presLayoutVars>
      </dgm:prSet>
      <dgm:spPr/>
    </dgm:pt>
    <dgm:pt modelId="{9B61F3FA-C867-2240-A94C-AE6D2C39297C}" type="pres">
      <dgm:prSet presAssocID="{D6B7816B-35F6-4CA4-AD83-73B90654FF71}" presName="FourNodes_4_text" presStyleLbl="node1" presStyleIdx="3" presStyleCnt="4">
        <dgm:presLayoutVars>
          <dgm:bulletEnabled val="1"/>
        </dgm:presLayoutVars>
      </dgm:prSet>
      <dgm:spPr/>
    </dgm:pt>
  </dgm:ptLst>
  <dgm:cxnLst>
    <dgm:cxn modelId="{BC3DB90B-ACDC-E64D-82A7-7A8377D42A75}" type="presOf" srcId="{E114823D-82E3-4095-A890-29CD32113D4C}" destId="{DD820AF3-D0CE-F74C-8C00-B2E8C4BB7725}" srcOrd="0" destOrd="0" presId="urn:microsoft.com/office/officeart/2005/8/layout/vProcess5"/>
    <dgm:cxn modelId="{A1C7FF0B-BBF3-4F1C-9D0E-648F13C56FC9}" srcId="{D6B7816B-35F6-4CA4-AD83-73B90654FF71}" destId="{E114823D-82E3-4095-A890-29CD32113D4C}" srcOrd="1" destOrd="0" parTransId="{9F037AC2-2995-4268-9F77-542777B08E4F}" sibTransId="{286433D2-7FCB-4ADC-B298-A073CC77F8FD}"/>
    <dgm:cxn modelId="{819E0110-5C0A-F840-8848-4D3629F53DE0}" type="presOf" srcId="{AE32DB12-CC91-47A7-9285-5B097B40F2B0}" destId="{737495C3-0C96-564F-838F-568D306B6B75}" srcOrd="0" destOrd="0" presId="urn:microsoft.com/office/officeart/2005/8/layout/vProcess5"/>
    <dgm:cxn modelId="{F3CC431F-8895-2246-BCB2-12474FDA2132}" type="presOf" srcId="{A72D234D-097A-4A23-9102-2CE275329368}" destId="{F9211D7F-A909-9D43-AC7A-9B806FFBDD3F}" srcOrd="0" destOrd="0" presId="urn:microsoft.com/office/officeart/2005/8/layout/vProcess5"/>
    <dgm:cxn modelId="{E292F22B-7CAE-2147-B36C-B09D70522D43}" type="presOf" srcId="{9BD297D1-924C-4B6D-B8FE-190B10DE9565}" destId="{F17D5FC8-412A-B64C-8EB6-14DE509CB293}" srcOrd="0" destOrd="0" presId="urn:microsoft.com/office/officeart/2005/8/layout/vProcess5"/>
    <dgm:cxn modelId="{170A033D-6B9D-0641-A0C6-AA3BA1527351}" type="presOf" srcId="{A3EDCAB2-22EC-4E41-AC6E-3C6378CBE447}" destId="{0E59B54E-CA0F-944B-A086-22E06C85F8B1}" srcOrd="0" destOrd="0" presId="urn:microsoft.com/office/officeart/2005/8/layout/vProcess5"/>
    <dgm:cxn modelId="{B85ECE53-8FDF-1A43-B8B1-79FD36D13EEF}" type="presOf" srcId="{FD6B6F6A-9BD8-4ACC-9378-4D71F1BEC25B}" destId="{00D5C00D-2A58-184E-899F-AA980A7657FE}" srcOrd="1" destOrd="0" presId="urn:microsoft.com/office/officeart/2005/8/layout/vProcess5"/>
    <dgm:cxn modelId="{AB03AD5F-9C9B-D84C-AE98-DB2B1CE17490}" type="presOf" srcId="{E114823D-82E3-4095-A890-29CD32113D4C}" destId="{CC406366-3C6D-A742-B3CF-D7F85ACF0B1D}" srcOrd="1" destOrd="0" presId="urn:microsoft.com/office/officeart/2005/8/layout/vProcess5"/>
    <dgm:cxn modelId="{D4717268-8897-144B-AAE4-7C1D4741D058}" type="presOf" srcId="{FD6B6F6A-9BD8-4ACC-9378-4D71F1BEC25B}" destId="{AE49ACB2-E304-8447-9527-3C3B51971FCC}" srcOrd="0" destOrd="0" presId="urn:microsoft.com/office/officeart/2005/8/layout/vProcess5"/>
    <dgm:cxn modelId="{C7F31AB0-2A5A-0A43-872B-19056C7AFE7C}" type="presOf" srcId="{9BD297D1-924C-4B6D-B8FE-190B10DE9565}" destId="{F77C8661-7A1C-9745-BD71-29D5419FC797}" srcOrd="1" destOrd="0" presId="urn:microsoft.com/office/officeart/2005/8/layout/vProcess5"/>
    <dgm:cxn modelId="{A83C06D5-A007-4A71-A7ED-5A801B742A0E}" srcId="{D6B7816B-35F6-4CA4-AD83-73B90654FF71}" destId="{FD6B6F6A-9BD8-4ACC-9378-4D71F1BEC25B}" srcOrd="2" destOrd="0" parTransId="{66469927-DFC1-4F09-86AB-1D73B170064D}" sibTransId="{A72D234D-097A-4A23-9102-2CE275329368}"/>
    <dgm:cxn modelId="{96909AD8-415A-4CCA-978A-7B25BCF80450}" srcId="{D6B7816B-35F6-4CA4-AD83-73B90654FF71}" destId="{9BD297D1-924C-4B6D-B8FE-190B10DE9565}" srcOrd="0" destOrd="0" parTransId="{406EF4EB-4047-41D8-BD64-75CB4DD2B75B}" sibTransId="{A3EDCAB2-22EC-4E41-AC6E-3C6378CBE447}"/>
    <dgm:cxn modelId="{A1A211E4-983E-0740-9227-FC67724EBB47}" type="presOf" srcId="{D6B7816B-35F6-4CA4-AD83-73B90654FF71}" destId="{C5468364-188C-F14E-8EEB-46E9D2F3506A}" srcOrd="0" destOrd="0" presId="urn:microsoft.com/office/officeart/2005/8/layout/vProcess5"/>
    <dgm:cxn modelId="{3CFF04ED-7CC9-43D0-9012-2451E7314E89}" srcId="{D6B7816B-35F6-4CA4-AD83-73B90654FF71}" destId="{AE32DB12-CC91-47A7-9285-5B097B40F2B0}" srcOrd="3" destOrd="0" parTransId="{4D7674C2-3AAF-4142-953E-39A3BB067D0A}" sibTransId="{DF16EB8D-2CEF-4A9A-B23E-F3656BE529E6}"/>
    <dgm:cxn modelId="{89B11BEF-166F-6445-AFBA-CA806993D7BF}" type="presOf" srcId="{AE32DB12-CC91-47A7-9285-5B097B40F2B0}" destId="{9B61F3FA-C867-2240-A94C-AE6D2C39297C}" srcOrd="1" destOrd="0" presId="urn:microsoft.com/office/officeart/2005/8/layout/vProcess5"/>
    <dgm:cxn modelId="{BC7F62FB-24BE-B94B-92D6-7898D953016A}" type="presOf" srcId="{286433D2-7FCB-4ADC-B298-A073CC77F8FD}" destId="{6D4DE43C-9D6D-3F40-A3D5-CE56EB167AA6}" srcOrd="0" destOrd="0" presId="urn:microsoft.com/office/officeart/2005/8/layout/vProcess5"/>
    <dgm:cxn modelId="{F4EF89AC-E3F9-F243-BCAD-E36236E29FF5}" type="presParOf" srcId="{C5468364-188C-F14E-8EEB-46E9D2F3506A}" destId="{4160AFAB-573F-A74C-9154-CD33C01F3D65}" srcOrd="0" destOrd="0" presId="urn:microsoft.com/office/officeart/2005/8/layout/vProcess5"/>
    <dgm:cxn modelId="{254FA194-C15F-AE40-A83A-273A5591D9B4}" type="presParOf" srcId="{C5468364-188C-F14E-8EEB-46E9D2F3506A}" destId="{F17D5FC8-412A-B64C-8EB6-14DE509CB293}" srcOrd="1" destOrd="0" presId="urn:microsoft.com/office/officeart/2005/8/layout/vProcess5"/>
    <dgm:cxn modelId="{7BDB033E-5FBF-804D-A47B-9C22B4F31B96}" type="presParOf" srcId="{C5468364-188C-F14E-8EEB-46E9D2F3506A}" destId="{DD820AF3-D0CE-F74C-8C00-B2E8C4BB7725}" srcOrd="2" destOrd="0" presId="urn:microsoft.com/office/officeart/2005/8/layout/vProcess5"/>
    <dgm:cxn modelId="{8A87D3D4-6689-AA4C-B53C-F70F7B998AE6}" type="presParOf" srcId="{C5468364-188C-F14E-8EEB-46E9D2F3506A}" destId="{AE49ACB2-E304-8447-9527-3C3B51971FCC}" srcOrd="3" destOrd="0" presId="urn:microsoft.com/office/officeart/2005/8/layout/vProcess5"/>
    <dgm:cxn modelId="{71D117E7-37EC-024C-B59B-A84051FF2BFE}" type="presParOf" srcId="{C5468364-188C-F14E-8EEB-46E9D2F3506A}" destId="{737495C3-0C96-564F-838F-568D306B6B75}" srcOrd="4" destOrd="0" presId="urn:microsoft.com/office/officeart/2005/8/layout/vProcess5"/>
    <dgm:cxn modelId="{918ABD69-02CF-E940-A787-A2C335FEBD91}" type="presParOf" srcId="{C5468364-188C-F14E-8EEB-46E9D2F3506A}" destId="{0E59B54E-CA0F-944B-A086-22E06C85F8B1}" srcOrd="5" destOrd="0" presId="urn:microsoft.com/office/officeart/2005/8/layout/vProcess5"/>
    <dgm:cxn modelId="{477D62CA-A42D-6B47-8FE9-84567EEE96F1}" type="presParOf" srcId="{C5468364-188C-F14E-8EEB-46E9D2F3506A}" destId="{6D4DE43C-9D6D-3F40-A3D5-CE56EB167AA6}" srcOrd="6" destOrd="0" presId="urn:microsoft.com/office/officeart/2005/8/layout/vProcess5"/>
    <dgm:cxn modelId="{A69D4966-9906-0B44-95D1-368B5E17F688}" type="presParOf" srcId="{C5468364-188C-F14E-8EEB-46E9D2F3506A}" destId="{F9211D7F-A909-9D43-AC7A-9B806FFBDD3F}" srcOrd="7" destOrd="0" presId="urn:microsoft.com/office/officeart/2005/8/layout/vProcess5"/>
    <dgm:cxn modelId="{DD736D80-1336-FC4A-8FEF-9CC38E4D4EE0}" type="presParOf" srcId="{C5468364-188C-F14E-8EEB-46E9D2F3506A}" destId="{F77C8661-7A1C-9745-BD71-29D5419FC797}" srcOrd="8" destOrd="0" presId="urn:microsoft.com/office/officeart/2005/8/layout/vProcess5"/>
    <dgm:cxn modelId="{D076F9C7-FFE0-A240-873D-BBB5D219F4D1}" type="presParOf" srcId="{C5468364-188C-F14E-8EEB-46E9D2F3506A}" destId="{CC406366-3C6D-A742-B3CF-D7F85ACF0B1D}" srcOrd="9" destOrd="0" presId="urn:microsoft.com/office/officeart/2005/8/layout/vProcess5"/>
    <dgm:cxn modelId="{50C99F40-D8D3-DA43-9F93-8C75FD392264}" type="presParOf" srcId="{C5468364-188C-F14E-8EEB-46E9D2F3506A}" destId="{00D5C00D-2A58-184E-899F-AA980A7657FE}" srcOrd="10" destOrd="0" presId="urn:microsoft.com/office/officeart/2005/8/layout/vProcess5"/>
    <dgm:cxn modelId="{A8152BF9-6810-C045-8B91-7A49B47D4D9B}" type="presParOf" srcId="{C5468364-188C-F14E-8EEB-46E9D2F3506A}" destId="{9B61F3FA-C867-2240-A94C-AE6D2C39297C}"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5D14458-FA30-4F15-8C9D-36B77CB3ACB6}"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5CFF74E2-580C-45E0-AD2C-7F1C2269B82A}">
      <dgm:prSet/>
      <dgm:spPr/>
      <dgm:t>
        <a:bodyPr/>
        <a:lstStyle/>
        <a:p>
          <a:r>
            <a:rPr lang="en-GB"/>
            <a:t>Nuclear weapons “seem to offer us present security but threaten the future survival of the human race.” </a:t>
          </a:r>
          <a:endParaRPr lang="en-US"/>
        </a:p>
      </dgm:t>
    </dgm:pt>
    <dgm:pt modelId="{DF431554-D2D7-4274-A7F4-F3C2DEB0F01C}" type="parTrans" cxnId="{62F126F1-B8FC-4099-B0B8-0D18D10B3116}">
      <dgm:prSet/>
      <dgm:spPr/>
      <dgm:t>
        <a:bodyPr/>
        <a:lstStyle/>
        <a:p>
          <a:endParaRPr lang="en-US"/>
        </a:p>
      </dgm:t>
    </dgm:pt>
    <dgm:pt modelId="{FDAE097C-8F26-4422-8DF5-7E7B55D91991}" type="sibTrans" cxnId="{62F126F1-B8FC-4099-B0B8-0D18D10B3116}">
      <dgm:prSet/>
      <dgm:spPr/>
      <dgm:t>
        <a:bodyPr/>
        <a:lstStyle/>
        <a:p>
          <a:endParaRPr lang="en-US"/>
        </a:p>
      </dgm:t>
    </dgm:pt>
    <dgm:pt modelId="{90526909-B599-4B5A-8C0A-ADA20AD72513}">
      <dgm:prSet/>
      <dgm:spPr/>
      <dgm:t>
        <a:bodyPr/>
        <a:lstStyle/>
        <a:p>
          <a:r>
            <a:rPr lang="en-GB" b="1" i="1" baseline="0" dirty="0">
              <a:solidFill>
                <a:srgbClr val="C00000"/>
              </a:solidFill>
            </a:rPr>
            <a:t>The bomb has turned the world into a prison in which humanity awaits its execution</a:t>
          </a:r>
          <a:endParaRPr lang="en-US" baseline="0" dirty="0">
            <a:solidFill>
              <a:srgbClr val="C00000"/>
            </a:solidFill>
          </a:endParaRPr>
        </a:p>
      </dgm:t>
    </dgm:pt>
    <dgm:pt modelId="{3BC83201-8751-4CCA-8004-9D73285CD1D7}" type="parTrans" cxnId="{771E8DA4-F020-4D24-89A6-87029CB067D8}">
      <dgm:prSet/>
      <dgm:spPr/>
      <dgm:t>
        <a:bodyPr/>
        <a:lstStyle/>
        <a:p>
          <a:endParaRPr lang="en-US"/>
        </a:p>
      </dgm:t>
    </dgm:pt>
    <dgm:pt modelId="{D33EBD83-E541-4F8C-BCDB-DF3B07130231}" type="sibTrans" cxnId="{771E8DA4-F020-4D24-89A6-87029CB067D8}">
      <dgm:prSet/>
      <dgm:spPr/>
      <dgm:t>
        <a:bodyPr/>
        <a:lstStyle/>
        <a:p>
          <a:endParaRPr lang="en-US"/>
        </a:p>
      </dgm:t>
    </dgm:pt>
    <dgm:pt modelId="{C70AEE9D-4A73-466C-BED1-E03968B65DDC}">
      <dgm:prSet custT="1"/>
      <dgm:spPr/>
      <dgm:t>
        <a:bodyPr/>
        <a:lstStyle/>
        <a:p>
          <a:r>
            <a:rPr lang="en-GB" sz="3600" baseline="0" dirty="0"/>
            <a:t>Will the world end tonight?</a:t>
          </a:r>
          <a:endParaRPr lang="en-US" sz="3600" baseline="0" dirty="0"/>
        </a:p>
      </dgm:t>
    </dgm:pt>
    <dgm:pt modelId="{0561AD8A-2F4C-46A3-9D02-BAC97AB37725}" type="parTrans" cxnId="{4EA1AEB3-4499-41B1-93A5-E0ADD9BF2907}">
      <dgm:prSet/>
      <dgm:spPr/>
      <dgm:t>
        <a:bodyPr/>
        <a:lstStyle/>
        <a:p>
          <a:endParaRPr lang="en-US"/>
        </a:p>
      </dgm:t>
    </dgm:pt>
    <dgm:pt modelId="{2EDD38D1-1266-433D-9761-55677AA8C6EB}" type="sibTrans" cxnId="{4EA1AEB3-4499-41B1-93A5-E0ADD9BF2907}">
      <dgm:prSet/>
      <dgm:spPr/>
      <dgm:t>
        <a:bodyPr/>
        <a:lstStyle/>
        <a:p>
          <a:endParaRPr lang="en-US"/>
        </a:p>
      </dgm:t>
    </dgm:pt>
    <dgm:pt modelId="{CE2D127B-A4B0-43D2-925A-93C1E8F4BD47}" type="pres">
      <dgm:prSet presAssocID="{E5D14458-FA30-4F15-8C9D-36B77CB3ACB6}" presName="root" presStyleCnt="0">
        <dgm:presLayoutVars>
          <dgm:dir/>
          <dgm:resizeHandles val="exact"/>
        </dgm:presLayoutVars>
      </dgm:prSet>
      <dgm:spPr/>
    </dgm:pt>
    <dgm:pt modelId="{AF26CA4F-4126-4EF1-A1CE-810472377A0F}" type="pres">
      <dgm:prSet presAssocID="{5CFF74E2-580C-45E0-AD2C-7F1C2269B82A}" presName="compNode" presStyleCnt="0"/>
      <dgm:spPr/>
    </dgm:pt>
    <dgm:pt modelId="{DECE155B-4AEF-4B51-8787-108467192DBB}" type="pres">
      <dgm:prSet presAssocID="{5CFF74E2-580C-45E0-AD2C-7F1C2269B82A}" presName="bgRect" presStyleLbl="bgShp" presStyleIdx="0" presStyleCnt="3"/>
      <dgm:spPr/>
    </dgm:pt>
    <dgm:pt modelId="{D549B627-FA63-4C84-A105-FA346C8F905E}" type="pres">
      <dgm:prSet presAssocID="{5CFF74E2-580C-45E0-AD2C-7F1C2269B82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A5DF8AE0-F4F9-4790-B6BA-7656A4066CDD}" type="pres">
      <dgm:prSet presAssocID="{5CFF74E2-580C-45E0-AD2C-7F1C2269B82A}" presName="spaceRect" presStyleCnt="0"/>
      <dgm:spPr/>
    </dgm:pt>
    <dgm:pt modelId="{7B560DE8-DAFB-457C-92A2-423EF65A1BD6}" type="pres">
      <dgm:prSet presAssocID="{5CFF74E2-580C-45E0-AD2C-7F1C2269B82A}" presName="parTx" presStyleLbl="revTx" presStyleIdx="0" presStyleCnt="3">
        <dgm:presLayoutVars>
          <dgm:chMax val="0"/>
          <dgm:chPref val="0"/>
        </dgm:presLayoutVars>
      </dgm:prSet>
      <dgm:spPr/>
    </dgm:pt>
    <dgm:pt modelId="{F31E252F-ECB1-44FD-A9F9-BDE09B9679F6}" type="pres">
      <dgm:prSet presAssocID="{FDAE097C-8F26-4422-8DF5-7E7B55D91991}" presName="sibTrans" presStyleCnt="0"/>
      <dgm:spPr/>
    </dgm:pt>
    <dgm:pt modelId="{25BE8202-714E-46D3-9D5B-C2E14049EC47}" type="pres">
      <dgm:prSet presAssocID="{90526909-B599-4B5A-8C0A-ADA20AD72513}" presName="compNode" presStyleCnt="0"/>
      <dgm:spPr/>
    </dgm:pt>
    <dgm:pt modelId="{6B59F5C0-9F68-42ED-BD92-1D8EB5D28623}" type="pres">
      <dgm:prSet presAssocID="{90526909-B599-4B5A-8C0A-ADA20AD72513}" presName="bgRect" presStyleLbl="bgShp" presStyleIdx="1" presStyleCnt="3"/>
      <dgm:spPr/>
    </dgm:pt>
    <dgm:pt modelId="{25332D31-33DA-489D-8EA2-356A20087C44}" type="pres">
      <dgm:prSet presAssocID="{90526909-B599-4B5A-8C0A-ADA20AD7251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nected"/>
        </a:ext>
      </dgm:extLst>
    </dgm:pt>
    <dgm:pt modelId="{A98B0E65-4836-41E0-A671-387358ED944A}" type="pres">
      <dgm:prSet presAssocID="{90526909-B599-4B5A-8C0A-ADA20AD72513}" presName="spaceRect" presStyleCnt="0"/>
      <dgm:spPr/>
    </dgm:pt>
    <dgm:pt modelId="{FF173E9E-3169-4985-8D57-C89BB5AD45AB}" type="pres">
      <dgm:prSet presAssocID="{90526909-B599-4B5A-8C0A-ADA20AD72513}" presName="parTx" presStyleLbl="revTx" presStyleIdx="1" presStyleCnt="3">
        <dgm:presLayoutVars>
          <dgm:chMax val="0"/>
          <dgm:chPref val="0"/>
        </dgm:presLayoutVars>
      </dgm:prSet>
      <dgm:spPr/>
    </dgm:pt>
    <dgm:pt modelId="{BC08A824-E814-4C08-B47F-2D90A636182B}" type="pres">
      <dgm:prSet presAssocID="{D33EBD83-E541-4F8C-BCDB-DF3B07130231}" presName="sibTrans" presStyleCnt="0"/>
      <dgm:spPr/>
    </dgm:pt>
    <dgm:pt modelId="{5286A094-C56F-4313-AA01-3FBE21A6424E}" type="pres">
      <dgm:prSet presAssocID="{C70AEE9D-4A73-466C-BED1-E03968B65DDC}" presName="compNode" presStyleCnt="0"/>
      <dgm:spPr/>
    </dgm:pt>
    <dgm:pt modelId="{8F26ADDD-937C-41CA-BE57-5E4319A34071}" type="pres">
      <dgm:prSet presAssocID="{C70AEE9D-4A73-466C-BED1-E03968B65DDC}" presName="bgRect" presStyleLbl="bgShp" presStyleIdx="2" presStyleCnt="3"/>
      <dgm:spPr/>
    </dgm:pt>
    <dgm:pt modelId="{DE6BE5BE-717F-4CAA-A5B4-8414EC6567E9}" type="pres">
      <dgm:prSet presAssocID="{C70AEE9D-4A73-466C-BED1-E03968B65DD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arth Globe Europe-Africa"/>
        </a:ext>
      </dgm:extLst>
    </dgm:pt>
    <dgm:pt modelId="{154F5349-4A3D-4593-B68F-E1A1093375A3}" type="pres">
      <dgm:prSet presAssocID="{C70AEE9D-4A73-466C-BED1-E03968B65DDC}" presName="spaceRect" presStyleCnt="0"/>
      <dgm:spPr/>
    </dgm:pt>
    <dgm:pt modelId="{9CCC998B-4321-4597-A53F-835B7C7D26FF}" type="pres">
      <dgm:prSet presAssocID="{C70AEE9D-4A73-466C-BED1-E03968B65DDC}" presName="parTx" presStyleLbl="revTx" presStyleIdx="2" presStyleCnt="3">
        <dgm:presLayoutVars>
          <dgm:chMax val="0"/>
          <dgm:chPref val="0"/>
        </dgm:presLayoutVars>
      </dgm:prSet>
      <dgm:spPr/>
    </dgm:pt>
  </dgm:ptLst>
  <dgm:cxnLst>
    <dgm:cxn modelId="{7A67540D-D638-4430-9539-7FED77E77274}" type="presOf" srcId="{E5D14458-FA30-4F15-8C9D-36B77CB3ACB6}" destId="{CE2D127B-A4B0-43D2-925A-93C1E8F4BD47}" srcOrd="0" destOrd="0" presId="urn:microsoft.com/office/officeart/2018/2/layout/IconVerticalSolidList"/>
    <dgm:cxn modelId="{59CE2074-6C6D-42CC-AA86-31B44EE6F5D8}" type="presOf" srcId="{C70AEE9D-4A73-466C-BED1-E03968B65DDC}" destId="{9CCC998B-4321-4597-A53F-835B7C7D26FF}" srcOrd="0" destOrd="0" presId="urn:microsoft.com/office/officeart/2018/2/layout/IconVerticalSolidList"/>
    <dgm:cxn modelId="{771E8DA4-F020-4D24-89A6-87029CB067D8}" srcId="{E5D14458-FA30-4F15-8C9D-36B77CB3ACB6}" destId="{90526909-B599-4B5A-8C0A-ADA20AD72513}" srcOrd="1" destOrd="0" parTransId="{3BC83201-8751-4CCA-8004-9D73285CD1D7}" sibTransId="{D33EBD83-E541-4F8C-BCDB-DF3B07130231}"/>
    <dgm:cxn modelId="{4EA1AEB3-4499-41B1-93A5-E0ADD9BF2907}" srcId="{E5D14458-FA30-4F15-8C9D-36B77CB3ACB6}" destId="{C70AEE9D-4A73-466C-BED1-E03968B65DDC}" srcOrd="2" destOrd="0" parTransId="{0561AD8A-2F4C-46A3-9D02-BAC97AB37725}" sibTransId="{2EDD38D1-1266-433D-9761-55677AA8C6EB}"/>
    <dgm:cxn modelId="{822737E2-ECA4-429B-BCDC-46C6C51606D0}" type="presOf" srcId="{90526909-B599-4B5A-8C0A-ADA20AD72513}" destId="{FF173E9E-3169-4985-8D57-C89BB5AD45AB}" srcOrd="0" destOrd="0" presId="urn:microsoft.com/office/officeart/2018/2/layout/IconVerticalSolidList"/>
    <dgm:cxn modelId="{60ACEDE8-6828-4A82-912B-8F51DFED51FA}" type="presOf" srcId="{5CFF74E2-580C-45E0-AD2C-7F1C2269B82A}" destId="{7B560DE8-DAFB-457C-92A2-423EF65A1BD6}" srcOrd="0" destOrd="0" presId="urn:microsoft.com/office/officeart/2018/2/layout/IconVerticalSolidList"/>
    <dgm:cxn modelId="{62F126F1-B8FC-4099-B0B8-0D18D10B3116}" srcId="{E5D14458-FA30-4F15-8C9D-36B77CB3ACB6}" destId="{5CFF74E2-580C-45E0-AD2C-7F1C2269B82A}" srcOrd="0" destOrd="0" parTransId="{DF431554-D2D7-4274-A7F4-F3C2DEB0F01C}" sibTransId="{FDAE097C-8F26-4422-8DF5-7E7B55D91991}"/>
    <dgm:cxn modelId="{AD5FB0F9-651F-46C1-B941-3072339D6B57}" type="presParOf" srcId="{CE2D127B-A4B0-43D2-925A-93C1E8F4BD47}" destId="{AF26CA4F-4126-4EF1-A1CE-810472377A0F}" srcOrd="0" destOrd="0" presId="urn:microsoft.com/office/officeart/2018/2/layout/IconVerticalSolidList"/>
    <dgm:cxn modelId="{FE45B19C-896C-4191-9E4C-7777F3F3C088}" type="presParOf" srcId="{AF26CA4F-4126-4EF1-A1CE-810472377A0F}" destId="{DECE155B-4AEF-4B51-8787-108467192DBB}" srcOrd="0" destOrd="0" presId="urn:microsoft.com/office/officeart/2018/2/layout/IconVerticalSolidList"/>
    <dgm:cxn modelId="{C6F05A03-85AE-4DFE-8C2E-08603BC99DB2}" type="presParOf" srcId="{AF26CA4F-4126-4EF1-A1CE-810472377A0F}" destId="{D549B627-FA63-4C84-A105-FA346C8F905E}" srcOrd="1" destOrd="0" presId="urn:microsoft.com/office/officeart/2018/2/layout/IconVerticalSolidList"/>
    <dgm:cxn modelId="{C15FFB8D-8BFD-4E78-AFCE-08D2978AE7F4}" type="presParOf" srcId="{AF26CA4F-4126-4EF1-A1CE-810472377A0F}" destId="{A5DF8AE0-F4F9-4790-B6BA-7656A4066CDD}" srcOrd="2" destOrd="0" presId="urn:microsoft.com/office/officeart/2018/2/layout/IconVerticalSolidList"/>
    <dgm:cxn modelId="{4B3682E5-7ADC-4808-AB16-AA6D786168E1}" type="presParOf" srcId="{AF26CA4F-4126-4EF1-A1CE-810472377A0F}" destId="{7B560DE8-DAFB-457C-92A2-423EF65A1BD6}" srcOrd="3" destOrd="0" presId="urn:microsoft.com/office/officeart/2018/2/layout/IconVerticalSolidList"/>
    <dgm:cxn modelId="{48292930-46FD-4034-9051-85FEF1CDEA6E}" type="presParOf" srcId="{CE2D127B-A4B0-43D2-925A-93C1E8F4BD47}" destId="{F31E252F-ECB1-44FD-A9F9-BDE09B9679F6}" srcOrd="1" destOrd="0" presId="urn:microsoft.com/office/officeart/2018/2/layout/IconVerticalSolidList"/>
    <dgm:cxn modelId="{3F26B0A5-E627-4878-8941-BBCB1DE617DE}" type="presParOf" srcId="{CE2D127B-A4B0-43D2-925A-93C1E8F4BD47}" destId="{25BE8202-714E-46D3-9D5B-C2E14049EC47}" srcOrd="2" destOrd="0" presId="urn:microsoft.com/office/officeart/2018/2/layout/IconVerticalSolidList"/>
    <dgm:cxn modelId="{A8E16FA5-00A8-44EE-980D-A7EB7F35ADB2}" type="presParOf" srcId="{25BE8202-714E-46D3-9D5B-C2E14049EC47}" destId="{6B59F5C0-9F68-42ED-BD92-1D8EB5D28623}" srcOrd="0" destOrd="0" presId="urn:microsoft.com/office/officeart/2018/2/layout/IconVerticalSolidList"/>
    <dgm:cxn modelId="{8FC9D03D-65CA-4BFF-9577-904C84B2FD4C}" type="presParOf" srcId="{25BE8202-714E-46D3-9D5B-C2E14049EC47}" destId="{25332D31-33DA-489D-8EA2-356A20087C44}" srcOrd="1" destOrd="0" presId="urn:microsoft.com/office/officeart/2018/2/layout/IconVerticalSolidList"/>
    <dgm:cxn modelId="{0A360BEC-6F46-4BDA-958D-D850B565D1D8}" type="presParOf" srcId="{25BE8202-714E-46D3-9D5B-C2E14049EC47}" destId="{A98B0E65-4836-41E0-A671-387358ED944A}" srcOrd="2" destOrd="0" presId="urn:microsoft.com/office/officeart/2018/2/layout/IconVerticalSolidList"/>
    <dgm:cxn modelId="{0FFDFAD0-2F27-4BDF-A6B3-AF86925199D3}" type="presParOf" srcId="{25BE8202-714E-46D3-9D5B-C2E14049EC47}" destId="{FF173E9E-3169-4985-8D57-C89BB5AD45AB}" srcOrd="3" destOrd="0" presId="urn:microsoft.com/office/officeart/2018/2/layout/IconVerticalSolidList"/>
    <dgm:cxn modelId="{E821410E-8668-4B12-AF75-095851C52E7C}" type="presParOf" srcId="{CE2D127B-A4B0-43D2-925A-93C1E8F4BD47}" destId="{BC08A824-E814-4C08-B47F-2D90A636182B}" srcOrd="3" destOrd="0" presId="urn:microsoft.com/office/officeart/2018/2/layout/IconVerticalSolidList"/>
    <dgm:cxn modelId="{83054A7E-CA6F-477C-ABAD-47E0C89881B4}" type="presParOf" srcId="{CE2D127B-A4B0-43D2-925A-93C1E8F4BD47}" destId="{5286A094-C56F-4313-AA01-3FBE21A6424E}" srcOrd="4" destOrd="0" presId="urn:microsoft.com/office/officeart/2018/2/layout/IconVerticalSolidList"/>
    <dgm:cxn modelId="{B567C439-483B-4695-9B4D-132AC293B664}" type="presParOf" srcId="{5286A094-C56F-4313-AA01-3FBE21A6424E}" destId="{8F26ADDD-937C-41CA-BE57-5E4319A34071}" srcOrd="0" destOrd="0" presId="urn:microsoft.com/office/officeart/2018/2/layout/IconVerticalSolidList"/>
    <dgm:cxn modelId="{ADE1744D-4774-4563-82B8-383EC7C12F18}" type="presParOf" srcId="{5286A094-C56F-4313-AA01-3FBE21A6424E}" destId="{DE6BE5BE-717F-4CAA-A5B4-8414EC6567E9}" srcOrd="1" destOrd="0" presId="urn:microsoft.com/office/officeart/2018/2/layout/IconVerticalSolidList"/>
    <dgm:cxn modelId="{98D32D0F-E825-44D8-BD47-355CBCAB933B}" type="presParOf" srcId="{5286A094-C56F-4313-AA01-3FBE21A6424E}" destId="{154F5349-4A3D-4593-B68F-E1A1093375A3}" srcOrd="2" destOrd="0" presId="urn:microsoft.com/office/officeart/2018/2/layout/IconVerticalSolidList"/>
    <dgm:cxn modelId="{19F05DBB-C8BF-4434-A564-F9817503D2DB}" type="presParOf" srcId="{5286A094-C56F-4313-AA01-3FBE21A6424E}" destId="{9CCC998B-4321-4597-A53F-835B7C7D26F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95AA3C-1E29-417E-8063-9341082A72BE}"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8D88F0EB-6E5F-4B3A-8DD7-A2A445A57C02}">
      <dgm:prSet/>
      <dgm:spPr/>
      <dgm:t>
        <a:bodyPr/>
        <a:lstStyle/>
        <a:p>
          <a:r>
            <a:rPr lang="en-GB"/>
            <a:t>NW are useful for deterrence only if threat to use them is credible. But, if deterrence fails, they must never be used, because any use will only worsen the devastation for everyone </a:t>
          </a:r>
          <a:endParaRPr lang="en-US"/>
        </a:p>
      </dgm:t>
    </dgm:pt>
    <dgm:pt modelId="{89E5564A-A712-49EE-9B09-860BCF387AD6}" type="parTrans" cxnId="{F05F2B99-C907-479F-B4BC-38CAC8215C8D}">
      <dgm:prSet/>
      <dgm:spPr/>
      <dgm:t>
        <a:bodyPr/>
        <a:lstStyle/>
        <a:p>
          <a:endParaRPr lang="en-US"/>
        </a:p>
      </dgm:t>
    </dgm:pt>
    <dgm:pt modelId="{1CC230A7-F441-482E-9E6D-E46D226BC46B}" type="sibTrans" cxnId="{F05F2B99-C907-479F-B4BC-38CAC8215C8D}">
      <dgm:prSet/>
      <dgm:spPr/>
      <dgm:t>
        <a:bodyPr/>
        <a:lstStyle/>
        <a:p>
          <a:endParaRPr lang="en-US"/>
        </a:p>
      </dgm:t>
    </dgm:pt>
    <dgm:pt modelId="{CAB0208A-A73F-4914-B73D-39EBC881307F}">
      <dgm:prSet/>
      <dgm:spPr/>
      <dgm:t>
        <a:bodyPr/>
        <a:lstStyle/>
        <a:p>
          <a:r>
            <a:rPr lang="en-GB" dirty="0"/>
            <a:t>NW are useful for those who have them for guaranteeing nuclear peace. But no one else must get them because they are very bad. </a:t>
          </a:r>
          <a:endParaRPr lang="en-US" dirty="0"/>
        </a:p>
      </dgm:t>
    </dgm:pt>
    <dgm:pt modelId="{05733286-8287-4D3D-B443-2D824041F947}" type="parTrans" cxnId="{3DB53392-057B-4164-84FC-D3001F66DC0D}">
      <dgm:prSet/>
      <dgm:spPr/>
      <dgm:t>
        <a:bodyPr/>
        <a:lstStyle/>
        <a:p>
          <a:endParaRPr lang="en-US"/>
        </a:p>
      </dgm:t>
    </dgm:pt>
    <dgm:pt modelId="{05100202-B4AE-4551-A24F-374723D72B8F}" type="sibTrans" cxnId="{3DB53392-057B-4164-84FC-D3001F66DC0D}">
      <dgm:prSet/>
      <dgm:spPr/>
      <dgm:t>
        <a:bodyPr/>
        <a:lstStyle/>
        <a:p>
          <a:endParaRPr lang="en-US"/>
        </a:p>
      </dgm:t>
    </dgm:pt>
    <dgm:pt modelId="{DEEBD4BE-49D6-4647-BFD2-0CB471CCF6CF}">
      <dgm:prSet/>
      <dgm:spPr/>
      <dgm:t>
        <a:bodyPr/>
        <a:lstStyle/>
        <a:p>
          <a:r>
            <a:rPr lang="en-GB" dirty="0"/>
            <a:t>The most substantial progress so far on dismantlement and destruction of NW has occurred as a result of bilateral US and Soviet/Russian actions. But a NWF world will have to rest on a legally binding multilateral international instrument such as a NWC.</a:t>
          </a:r>
          <a:endParaRPr lang="en-US" dirty="0"/>
        </a:p>
      </dgm:t>
    </dgm:pt>
    <dgm:pt modelId="{A88B3901-1A22-4B87-A4FB-1251F1191880}" type="parTrans" cxnId="{03FE1D1E-049E-4F4E-8F78-F07BB3A467A6}">
      <dgm:prSet/>
      <dgm:spPr/>
      <dgm:t>
        <a:bodyPr/>
        <a:lstStyle/>
        <a:p>
          <a:endParaRPr lang="en-US"/>
        </a:p>
      </dgm:t>
    </dgm:pt>
    <dgm:pt modelId="{69A3B3FB-F1FB-4859-9952-D5B635800595}" type="sibTrans" cxnId="{03FE1D1E-049E-4F4E-8F78-F07BB3A467A6}">
      <dgm:prSet/>
      <dgm:spPr/>
      <dgm:t>
        <a:bodyPr/>
        <a:lstStyle/>
        <a:p>
          <a:endParaRPr lang="en-US"/>
        </a:p>
      </dgm:t>
    </dgm:pt>
    <dgm:pt modelId="{7FFE4357-EBD2-4C6B-AF92-2A1D7B7E174B}">
      <dgm:prSet custT="1"/>
      <dgm:spPr/>
      <dgm:t>
        <a:bodyPr/>
        <a:lstStyle/>
        <a:p>
          <a:r>
            <a:rPr lang="en-GB" sz="1600" baseline="0" dirty="0"/>
            <a:t>Existing NPT-centred treaty-based regimes have collectively anchored international security and achieved major successes. Have some (CTBT, NPT) reached the limits of their success and exhausted their normative potential?</a:t>
          </a:r>
          <a:endParaRPr lang="en-US" sz="1600" baseline="0" dirty="0"/>
        </a:p>
      </dgm:t>
    </dgm:pt>
    <dgm:pt modelId="{AB4C737D-7078-4545-A263-AD60EAED8256}" type="parTrans" cxnId="{1CA44C27-C821-4BD4-A185-91670A48E616}">
      <dgm:prSet/>
      <dgm:spPr/>
      <dgm:t>
        <a:bodyPr/>
        <a:lstStyle/>
        <a:p>
          <a:endParaRPr lang="en-US"/>
        </a:p>
      </dgm:t>
    </dgm:pt>
    <dgm:pt modelId="{D143ED63-7CC7-4EE7-849F-75D0ACA6B883}" type="sibTrans" cxnId="{1CA44C27-C821-4BD4-A185-91670A48E616}">
      <dgm:prSet/>
      <dgm:spPr/>
      <dgm:t>
        <a:bodyPr/>
        <a:lstStyle/>
        <a:p>
          <a:endParaRPr lang="en-US"/>
        </a:p>
      </dgm:t>
    </dgm:pt>
    <dgm:pt modelId="{249403DE-BF92-4C0C-80C3-670B59300E4E}">
      <dgm:prSet custT="1"/>
      <dgm:spPr/>
      <dgm:t>
        <a:bodyPr/>
        <a:lstStyle/>
        <a:p>
          <a:r>
            <a:rPr lang="en-GB" sz="1700" baseline="0" dirty="0"/>
            <a:t>Fewer NW today than in 1980s, but risks of use have grown: more possessor states, more volatile conflict-prone regions, less robust command and control systems, higher risks of cyber-attacks and terrorist capture.</a:t>
          </a:r>
          <a:endParaRPr lang="en-US" sz="1700" baseline="0" dirty="0"/>
        </a:p>
      </dgm:t>
    </dgm:pt>
    <dgm:pt modelId="{986AE9EE-1A66-4B73-B29F-E75C502447BC}" type="parTrans" cxnId="{70EF8E32-F925-472B-B726-4D750EC5EECB}">
      <dgm:prSet/>
      <dgm:spPr/>
      <dgm:t>
        <a:bodyPr/>
        <a:lstStyle/>
        <a:p>
          <a:endParaRPr lang="en-US"/>
        </a:p>
      </dgm:t>
    </dgm:pt>
    <dgm:pt modelId="{0A9B64CB-0C83-4A2F-9D10-7D6BF9512467}" type="sibTrans" cxnId="{70EF8E32-F925-472B-B726-4D750EC5EECB}">
      <dgm:prSet/>
      <dgm:spPr/>
      <dgm:t>
        <a:bodyPr/>
        <a:lstStyle/>
        <a:p>
          <a:endParaRPr lang="en-US"/>
        </a:p>
      </dgm:t>
    </dgm:pt>
    <dgm:pt modelId="{E7DA0BB0-6A31-904B-B86F-19E036F90B37}" type="pres">
      <dgm:prSet presAssocID="{B495AA3C-1E29-417E-8063-9341082A72BE}" presName="vert0" presStyleCnt="0">
        <dgm:presLayoutVars>
          <dgm:dir/>
          <dgm:animOne val="branch"/>
          <dgm:animLvl val="lvl"/>
        </dgm:presLayoutVars>
      </dgm:prSet>
      <dgm:spPr/>
    </dgm:pt>
    <dgm:pt modelId="{FECE32FD-52F4-BE41-9CC0-02050BD577A1}" type="pres">
      <dgm:prSet presAssocID="{8D88F0EB-6E5F-4B3A-8DD7-A2A445A57C02}" presName="thickLine" presStyleLbl="alignNode1" presStyleIdx="0" presStyleCnt="5"/>
      <dgm:spPr/>
    </dgm:pt>
    <dgm:pt modelId="{CDDC30B6-2CCD-6F48-9164-BA5176B049A3}" type="pres">
      <dgm:prSet presAssocID="{8D88F0EB-6E5F-4B3A-8DD7-A2A445A57C02}" presName="horz1" presStyleCnt="0"/>
      <dgm:spPr/>
    </dgm:pt>
    <dgm:pt modelId="{D168F7C0-E774-0F4C-A1FA-2A659640513C}" type="pres">
      <dgm:prSet presAssocID="{8D88F0EB-6E5F-4B3A-8DD7-A2A445A57C02}" presName="tx1" presStyleLbl="revTx" presStyleIdx="0" presStyleCnt="5"/>
      <dgm:spPr/>
    </dgm:pt>
    <dgm:pt modelId="{C9F658D6-6F51-954E-95D1-627CB58969A7}" type="pres">
      <dgm:prSet presAssocID="{8D88F0EB-6E5F-4B3A-8DD7-A2A445A57C02}" presName="vert1" presStyleCnt="0"/>
      <dgm:spPr/>
    </dgm:pt>
    <dgm:pt modelId="{B874C52C-9C35-0F46-BDE0-8F155F0F3B2C}" type="pres">
      <dgm:prSet presAssocID="{CAB0208A-A73F-4914-B73D-39EBC881307F}" presName="thickLine" presStyleLbl="alignNode1" presStyleIdx="1" presStyleCnt="5"/>
      <dgm:spPr/>
    </dgm:pt>
    <dgm:pt modelId="{FE2F67FE-D9BB-274C-B183-EACB13E102CB}" type="pres">
      <dgm:prSet presAssocID="{CAB0208A-A73F-4914-B73D-39EBC881307F}" presName="horz1" presStyleCnt="0"/>
      <dgm:spPr/>
    </dgm:pt>
    <dgm:pt modelId="{45A60AED-E905-4347-B75F-3E8FF1B379BB}" type="pres">
      <dgm:prSet presAssocID="{CAB0208A-A73F-4914-B73D-39EBC881307F}" presName="tx1" presStyleLbl="revTx" presStyleIdx="1" presStyleCnt="5"/>
      <dgm:spPr/>
    </dgm:pt>
    <dgm:pt modelId="{417F4250-F890-6A43-92BA-D1C59C63A531}" type="pres">
      <dgm:prSet presAssocID="{CAB0208A-A73F-4914-B73D-39EBC881307F}" presName="vert1" presStyleCnt="0"/>
      <dgm:spPr/>
    </dgm:pt>
    <dgm:pt modelId="{C867A070-F4F7-2C42-AF39-F55838F14961}" type="pres">
      <dgm:prSet presAssocID="{DEEBD4BE-49D6-4647-BFD2-0CB471CCF6CF}" presName="thickLine" presStyleLbl="alignNode1" presStyleIdx="2" presStyleCnt="5"/>
      <dgm:spPr/>
    </dgm:pt>
    <dgm:pt modelId="{B2BB5A0B-C4B6-B146-AF7D-18BF293609C6}" type="pres">
      <dgm:prSet presAssocID="{DEEBD4BE-49D6-4647-BFD2-0CB471CCF6CF}" presName="horz1" presStyleCnt="0"/>
      <dgm:spPr/>
    </dgm:pt>
    <dgm:pt modelId="{2B5015C1-FE71-6D42-98A2-F112718C5613}" type="pres">
      <dgm:prSet presAssocID="{DEEBD4BE-49D6-4647-BFD2-0CB471CCF6CF}" presName="tx1" presStyleLbl="revTx" presStyleIdx="2" presStyleCnt="5"/>
      <dgm:spPr/>
    </dgm:pt>
    <dgm:pt modelId="{F7F22C8A-3338-7646-8CBE-7F2EB82FE5F4}" type="pres">
      <dgm:prSet presAssocID="{DEEBD4BE-49D6-4647-BFD2-0CB471CCF6CF}" presName="vert1" presStyleCnt="0"/>
      <dgm:spPr/>
    </dgm:pt>
    <dgm:pt modelId="{818A864A-C8F7-0F49-B30F-7FAEDAA902EC}" type="pres">
      <dgm:prSet presAssocID="{7FFE4357-EBD2-4C6B-AF92-2A1D7B7E174B}" presName="thickLine" presStyleLbl="alignNode1" presStyleIdx="3" presStyleCnt="5"/>
      <dgm:spPr/>
    </dgm:pt>
    <dgm:pt modelId="{DBBD084D-792F-CE42-A271-9EF28C1BFD20}" type="pres">
      <dgm:prSet presAssocID="{7FFE4357-EBD2-4C6B-AF92-2A1D7B7E174B}" presName="horz1" presStyleCnt="0"/>
      <dgm:spPr/>
    </dgm:pt>
    <dgm:pt modelId="{623460A9-EA4A-6F41-907A-5F7466C3731D}" type="pres">
      <dgm:prSet presAssocID="{7FFE4357-EBD2-4C6B-AF92-2A1D7B7E174B}" presName="tx1" presStyleLbl="revTx" presStyleIdx="3" presStyleCnt="5"/>
      <dgm:spPr/>
    </dgm:pt>
    <dgm:pt modelId="{8A715694-490B-614D-B565-E45372A6ED49}" type="pres">
      <dgm:prSet presAssocID="{7FFE4357-EBD2-4C6B-AF92-2A1D7B7E174B}" presName="vert1" presStyleCnt="0"/>
      <dgm:spPr/>
    </dgm:pt>
    <dgm:pt modelId="{2E0ED2DE-9208-614B-A1E0-45C25BD06B7E}" type="pres">
      <dgm:prSet presAssocID="{249403DE-BF92-4C0C-80C3-670B59300E4E}" presName="thickLine" presStyleLbl="alignNode1" presStyleIdx="4" presStyleCnt="5"/>
      <dgm:spPr/>
    </dgm:pt>
    <dgm:pt modelId="{F32C3A3C-4AA6-8742-976E-17A875089348}" type="pres">
      <dgm:prSet presAssocID="{249403DE-BF92-4C0C-80C3-670B59300E4E}" presName="horz1" presStyleCnt="0"/>
      <dgm:spPr/>
    </dgm:pt>
    <dgm:pt modelId="{D30738D3-CD51-9043-83A0-0DE6648B7599}" type="pres">
      <dgm:prSet presAssocID="{249403DE-BF92-4C0C-80C3-670B59300E4E}" presName="tx1" presStyleLbl="revTx" presStyleIdx="4" presStyleCnt="5"/>
      <dgm:spPr/>
    </dgm:pt>
    <dgm:pt modelId="{05EA5F00-4402-D149-BDBF-47427C00F5AA}" type="pres">
      <dgm:prSet presAssocID="{249403DE-BF92-4C0C-80C3-670B59300E4E}" presName="vert1" presStyleCnt="0"/>
      <dgm:spPr/>
    </dgm:pt>
  </dgm:ptLst>
  <dgm:cxnLst>
    <dgm:cxn modelId="{03FE1D1E-049E-4F4E-8F78-F07BB3A467A6}" srcId="{B495AA3C-1E29-417E-8063-9341082A72BE}" destId="{DEEBD4BE-49D6-4647-BFD2-0CB471CCF6CF}" srcOrd="2" destOrd="0" parTransId="{A88B3901-1A22-4B87-A4FB-1251F1191880}" sibTransId="{69A3B3FB-F1FB-4859-9952-D5B635800595}"/>
    <dgm:cxn modelId="{A53A0F20-D330-1444-A52B-87546BA595BD}" type="presOf" srcId="{CAB0208A-A73F-4914-B73D-39EBC881307F}" destId="{45A60AED-E905-4347-B75F-3E8FF1B379BB}" srcOrd="0" destOrd="0" presId="urn:microsoft.com/office/officeart/2008/layout/LinedList"/>
    <dgm:cxn modelId="{1CA44C27-C821-4BD4-A185-91670A48E616}" srcId="{B495AA3C-1E29-417E-8063-9341082A72BE}" destId="{7FFE4357-EBD2-4C6B-AF92-2A1D7B7E174B}" srcOrd="3" destOrd="0" parTransId="{AB4C737D-7078-4545-A263-AD60EAED8256}" sibTransId="{D143ED63-7CC7-4EE7-849F-75D0ACA6B883}"/>
    <dgm:cxn modelId="{70EF8E32-F925-472B-B726-4D750EC5EECB}" srcId="{B495AA3C-1E29-417E-8063-9341082A72BE}" destId="{249403DE-BF92-4C0C-80C3-670B59300E4E}" srcOrd="4" destOrd="0" parTransId="{986AE9EE-1A66-4B73-B29F-E75C502447BC}" sibTransId="{0A9B64CB-0C83-4A2F-9D10-7D6BF9512467}"/>
    <dgm:cxn modelId="{397C8767-22A1-D84D-ADE6-D642D448B993}" type="presOf" srcId="{DEEBD4BE-49D6-4647-BFD2-0CB471CCF6CF}" destId="{2B5015C1-FE71-6D42-98A2-F112718C5613}" srcOrd="0" destOrd="0" presId="urn:microsoft.com/office/officeart/2008/layout/LinedList"/>
    <dgm:cxn modelId="{2574966E-2B73-FA45-91F6-48140A2E1AFA}" type="presOf" srcId="{249403DE-BF92-4C0C-80C3-670B59300E4E}" destId="{D30738D3-CD51-9043-83A0-0DE6648B7599}" srcOrd="0" destOrd="0" presId="urn:microsoft.com/office/officeart/2008/layout/LinedList"/>
    <dgm:cxn modelId="{8CEE7490-8C86-A74A-895C-68B2B718B1FE}" type="presOf" srcId="{B495AA3C-1E29-417E-8063-9341082A72BE}" destId="{E7DA0BB0-6A31-904B-B86F-19E036F90B37}" srcOrd="0" destOrd="0" presId="urn:microsoft.com/office/officeart/2008/layout/LinedList"/>
    <dgm:cxn modelId="{3DB53392-057B-4164-84FC-D3001F66DC0D}" srcId="{B495AA3C-1E29-417E-8063-9341082A72BE}" destId="{CAB0208A-A73F-4914-B73D-39EBC881307F}" srcOrd="1" destOrd="0" parTransId="{05733286-8287-4D3D-B443-2D824041F947}" sibTransId="{05100202-B4AE-4551-A24F-374723D72B8F}"/>
    <dgm:cxn modelId="{F05F2B99-C907-479F-B4BC-38CAC8215C8D}" srcId="{B495AA3C-1E29-417E-8063-9341082A72BE}" destId="{8D88F0EB-6E5F-4B3A-8DD7-A2A445A57C02}" srcOrd="0" destOrd="0" parTransId="{89E5564A-A712-49EE-9B09-860BCF387AD6}" sibTransId="{1CC230A7-F441-482E-9E6D-E46D226BC46B}"/>
    <dgm:cxn modelId="{1D644DE7-4813-044A-8384-1DC3608CF927}" type="presOf" srcId="{7FFE4357-EBD2-4C6B-AF92-2A1D7B7E174B}" destId="{623460A9-EA4A-6F41-907A-5F7466C3731D}" srcOrd="0" destOrd="0" presId="urn:microsoft.com/office/officeart/2008/layout/LinedList"/>
    <dgm:cxn modelId="{053A5EFF-B78C-224B-973E-612564491BA8}" type="presOf" srcId="{8D88F0EB-6E5F-4B3A-8DD7-A2A445A57C02}" destId="{D168F7C0-E774-0F4C-A1FA-2A659640513C}" srcOrd="0" destOrd="0" presId="urn:microsoft.com/office/officeart/2008/layout/LinedList"/>
    <dgm:cxn modelId="{017933C3-8139-B747-8130-2F2E43578F3E}" type="presParOf" srcId="{E7DA0BB0-6A31-904B-B86F-19E036F90B37}" destId="{FECE32FD-52F4-BE41-9CC0-02050BD577A1}" srcOrd="0" destOrd="0" presId="urn:microsoft.com/office/officeart/2008/layout/LinedList"/>
    <dgm:cxn modelId="{42577606-1F72-7040-AF61-EF3CC7CC696D}" type="presParOf" srcId="{E7DA0BB0-6A31-904B-B86F-19E036F90B37}" destId="{CDDC30B6-2CCD-6F48-9164-BA5176B049A3}" srcOrd="1" destOrd="0" presId="urn:microsoft.com/office/officeart/2008/layout/LinedList"/>
    <dgm:cxn modelId="{B63023FD-48BB-D04E-A5B8-4A27C1C436BB}" type="presParOf" srcId="{CDDC30B6-2CCD-6F48-9164-BA5176B049A3}" destId="{D168F7C0-E774-0F4C-A1FA-2A659640513C}" srcOrd="0" destOrd="0" presId="urn:microsoft.com/office/officeart/2008/layout/LinedList"/>
    <dgm:cxn modelId="{F7CD099E-4E4C-5547-AB56-AF426D920FA9}" type="presParOf" srcId="{CDDC30B6-2CCD-6F48-9164-BA5176B049A3}" destId="{C9F658D6-6F51-954E-95D1-627CB58969A7}" srcOrd="1" destOrd="0" presId="urn:microsoft.com/office/officeart/2008/layout/LinedList"/>
    <dgm:cxn modelId="{2C8B1132-6C0E-DB41-95E3-2858BC617863}" type="presParOf" srcId="{E7DA0BB0-6A31-904B-B86F-19E036F90B37}" destId="{B874C52C-9C35-0F46-BDE0-8F155F0F3B2C}" srcOrd="2" destOrd="0" presId="urn:microsoft.com/office/officeart/2008/layout/LinedList"/>
    <dgm:cxn modelId="{4F2DB745-752A-EB46-84B4-42F364DC4D20}" type="presParOf" srcId="{E7DA0BB0-6A31-904B-B86F-19E036F90B37}" destId="{FE2F67FE-D9BB-274C-B183-EACB13E102CB}" srcOrd="3" destOrd="0" presId="urn:microsoft.com/office/officeart/2008/layout/LinedList"/>
    <dgm:cxn modelId="{5C866620-C839-2C45-BA3D-A92D9512D66A}" type="presParOf" srcId="{FE2F67FE-D9BB-274C-B183-EACB13E102CB}" destId="{45A60AED-E905-4347-B75F-3E8FF1B379BB}" srcOrd="0" destOrd="0" presId="urn:microsoft.com/office/officeart/2008/layout/LinedList"/>
    <dgm:cxn modelId="{FEB5C26B-B58D-1744-BC3D-5AA6BC80A33A}" type="presParOf" srcId="{FE2F67FE-D9BB-274C-B183-EACB13E102CB}" destId="{417F4250-F890-6A43-92BA-D1C59C63A531}" srcOrd="1" destOrd="0" presId="urn:microsoft.com/office/officeart/2008/layout/LinedList"/>
    <dgm:cxn modelId="{A9E76EFB-7B37-ED44-B002-4D7CECC71816}" type="presParOf" srcId="{E7DA0BB0-6A31-904B-B86F-19E036F90B37}" destId="{C867A070-F4F7-2C42-AF39-F55838F14961}" srcOrd="4" destOrd="0" presId="urn:microsoft.com/office/officeart/2008/layout/LinedList"/>
    <dgm:cxn modelId="{3A7E8943-A457-D641-939C-9F5C6A1F6190}" type="presParOf" srcId="{E7DA0BB0-6A31-904B-B86F-19E036F90B37}" destId="{B2BB5A0B-C4B6-B146-AF7D-18BF293609C6}" srcOrd="5" destOrd="0" presId="urn:microsoft.com/office/officeart/2008/layout/LinedList"/>
    <dgm:cxn modelId="{EAED01BF-EC10-2E4A-B4D0-4EF94312B7B2}" type="presParOf" srcId="{B2BB5A0B-C4B6-B146-AF7D-18BF293609C6}" destId="{2B5015C1-FE71-6D42-98A2-F112718C5613}" srcOrd="0" destOrd="0" presId="urn:microsoft.com/office/officeart/2008/layout/LinedList"/>
    <dgm:cxn modelId="{8FFC8D3C-D62D-614E-A340-F719363F5369}" type="presParOf" srcId="{B2BB5A0B-C4B6-B146-AF7D-18BF293609C6}" destId="{F7F22C8A-3338-7646-8CBE-7F2EB82FE5F4}" srcOrd="1" destOrd="0" presId="urn:microsoft.com/office/officeart/2008/layout/LinedList"/>
    <dgm:cxn modelId="{83846773-D09A-934E-9B99-AC05BEF93007}" type="presParOf" srcId="{E7DA0BB0-6A31-904B-B86F-19E036F90B37}" destId="{818A864A-C8F7-0F49-B30F-7FAEDAA902EC}" srcOrd="6" destOrd="0" presId="urn:microsoft.com/office/officeart/2008/layout/LinedList"/>
    <dgm:cxn modelId="{646D29DF-5BFF-7E46-B246-54765D72E1B6}" type="presParOf" srcId="{E7DA0BB0-6A31-904B-B86F-19E036F90B37}" destId="{DBBD084D-792F-CE42-A271-9EF28C1BFD20}" srcOrd="7" destOrd="0" presId="urn:microsoft.com/office/officeart/2008/layout/LinedList"/>
    <dgm:cxn modelId="{4210381F-A0E4-644D-BADD-8AB8402250B6}" type="presParOf" srcId="{DBBD084D-792F-CE42-A271-9EF28C1BFD20}" destId="{623460A9-EA4A-6F41-907A-5F7466C3731D}" srcOrd="0" destOrd="0" presId="urn:microsoft.com/office/officeart/2008/layout/LinedList"/>
    <dgm:cxn modelId="{9ACD9F0B-9570-3D49-A8E2-93079F047E9A}" type="presParOf" srcId="{DBBD084D-792F-CE42-A271-9EF28C1BFD20}" destId="{8A715694-490B-614D-B565-E45372A6ED49}" srcOrd="1" destOrd="0" presId="urn:microsoft.com/office/officeart/2008/layout/LinedList"/>
    <dgm:cxn modelId="{96A8007E-5054-2C41-ACAF-FA2E09438041}" type="presParOf" srcId="{E7DA0BB0-6A31-904B-B86F-19E036F90B37}" destId="{2E0ED2DE-9208-614B-A1E0-45C25BD06B7E}" srcOrd="8" destOrd="0" presId="urn:microsoft.com/office/officeart/2008/layout/LinedList"/>
    <dgm:cxn modelId="{E0565E75-5CDC-4A45-A5DA-CCC7EE15418D}" type="presParOf" srcId="{E7DA0BB0-6A31-904B-B86F-19E036F90B37}" destId="{F32C3A3C-4AA6-8742-976E-17A875089348}" srcOrd="9" destOrd="0" presId="urn:microsoft.com/office/officeart/2008/layout/LinedList"/>
    <dgm:cxn modelId="{5931A89D-2FB5-5A41-8079-92018719B9CC}" type="presParOf" srcId="{F32C3A3C-4AA6-8742-976E-17A875089348}" destId="{D30738D3-CD51-9043-83A0-0DE6648B7599}" srcOrd="0" destOrd="0" presId="urn:microsoft.com/office/officeart/2008/layout/LinedList"/>
    <dgm:cxn modelId="{62A98B37-2BFC-A64D-91AF-8F63954F3386}" type="presParOf" srcId="{F32C3A3C-4AA6-8742-976E-17A875089348}" destId="{05EA5F00-4402-D149-BDBF-47427C00F5A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CC568E-585D-4806-B29C-0CAB5D1E8093}" type="doc">
      <dgm:prSet loTypeId="urn:microsoft.com/office/officeart/2005/8/layout/vList2" loCatId="list" qsTypeId="urn:microsoft.com/office/officeart/2005/8/quickstyle/simple1" qsCatId="simple" csTypeId="urn:microsoft.com/office/officeart/2005/8/colors/ColorSchemeForSuggestions" csCatId="other" phldr="1"/>
      <dgm:spPr/>
      <dgm:t>
        <a:bodyPr/>
        <a:lstStyle/>
        <a:p>
          <a:endParaRPr lang="en-US"/>
        </a:p>
      </dgm:t>
    </dgm:pt>
    <dgm:pt modelId="{CF143823-9868-4D8F-8AE2-351362624230}">
      <dgm:prSet/>
      <dgm:spPr/>
      <dgm:t>
        <a:bodyPr/>
        <a:lstStyle/>
        <a:p>
          <a:r>
            <a:rPr lang="en-US"/>
            <a:t>NPR, JCPOA, INF, New START</a:t>
          </a:r>
        </a:p>
      </dgm:t>
    </dgm:pt>
    <dgm:pt modelId="{67541FB5-946F-4268-8B51-A8A62A7C8F67}" type="parTrans" cxnId="{1364764D-31CB-4817-A777-333D015568AC}">
      <dgm:prSet/>
      <dgm:spPr/>
      <dgm:t>
        <a:bodyPr/>
        <a:lstStyle/>
        <a:p>
          <a:endParaRPr lang="en-US"/>
        </a:p>
      </dgm:t>
    </dgm:pt>
    <dgm:pt modelId="{A7B8268E-FDDD-496F-8913-C8F10348A59C}" type="sibTrans" cxnId="{1364764D-31CB-4817-A777-333D015568AC}">
      <dgm:prSet/>
      <dgm:spPr/>
      <dgm:t>
        <a:bodyPr/>
        <a:lstStyle/>
        <a:p>
          <a:endParaRPr lang="en-US"/>
        </a:p>
      </dgm:t>
    </dgm:pt>
    <dgm:pt modelId="{B921110D-36D5-41BF-9713-6821312EE177}">
      <dgm:prSet/>
      <dgm:spPr/>
      <dgm:t>
        <a:bodyPr/>
        <a:lstStyle/>
        <a:p>
          <a:r>
            <a:rPr lang="en-GB"/>
            <a:t>Threefold effect of NPR: </a:t>
          </a:r>
          <a:endParaRPr lang="en-US"/>
        </a:p>
      </dgm:t>
    </dgm:pt>
    <dgm:pt modelId="{24755B3A-4721-43AE-8409-188818435886}" type="parTrans" cxnId="{D8C1E261-8612-4B08-BF00-19FE482D0618}">
      <dgm:prSet/>
      <dgm:spPr/>
      <dgm:t>
        <a:bodyPr/>
        <a:lstStyle/>
        <a:p>
          <a:endParaRPr lang="en-US"/>
        </a:p>
      </dgm:t>
    </dgm:pt>
    <dgm:pt modelId="{038D8A0A-79E8-4F6D-87F5-A21C693086A2}" type="sibTrans" cxnId="{D8C1E261-8612-4B08-BF00-19FE482D0618}">
      <dgm:prSet/>
      <dgm:spPr/>
      <dgm:t>
        <a:bodyPr/>
        <a:lstStyle/>
        <a:p>
          <a:endParaRPr lang="en-US"/>
        </a:p>
      </dgm:t>
    </dgm:pt>
    <dgm:pt modelId="{F67096B6-1C1C-441A-9386-F5536BE0068A}">
      <dgm:prSet/>
      <dgm:spPr/>
      <dgm:t>
        <a:bodyPr/>
        <a:lstStyle/>
        <a:p>
          <a:pPr>
            <a:lnSpc>
              <a:spcPct val="100000"/>
            </a:lnSpc>
          </a:pPr>
          <a:r>
            <a:rPr lang="en-GB"/>
            <a:t>Enlarge the US nuclear arsenal</a:t>
          </a:r>
          <a:endParaRPr lang="en-US"/>
        </a:p>
      </dgm:t>
    </dgm:pt>
    <dgm:pt modelId="{154526DB-8BDA-4944-907F-0D1FA43987CA}" type="parTrans" cxnId="{8BCC1A5A-DC02-41B8-BA5F-6FF2A6AED4C6}">
      <dgm:prSet/>
      <dgm:spPr/>
      <dgm:t>
        <a:bodyPr/>
        <a:lstStyle/>
        <a:p>
          <a:endParaRPr lang="en-US"/>
        </a:p>
      </dgm:t>
    </dgm:pt>
    <dgm:pt modelId="{D43709D7-4756-4DFD-9A96-22C9CE037985}" type="sibTrans" cxnId="{8BCC1A5A-DC02-41B8-BA5F-6FF2A6AED4C6}">
      <dgm:prSet/>
      <dgm:spPr/>
      <dgm:t>
        <a:bodyPr/>
        <a:lstStyle/>
        <a:p>
          <a:endParaRPr lang="en-US"/>
        </a:p>
      </dgm:t>
    </dgm:pt>
    <dgm:pt modelId="{411B932C-42D5-4944-8984-081556935C16}">
      <dgm:prSet/>
      <dgm:spPr/>
      <dgm:t>
        <a:bodyPr/>
        <a:lstStyle/>
        <a:p>
          <a:pPr>
            <a:lnSpc>
              <a:spcPct val="100000"/>
            </a:lnSpc>
          </a:pPr>
          <a:r>
            <a:rPr lang="en-GB"/>
            <a:t>Lower the threshold for the use of nuclear weapons, </a:t>
          </a:r>
          <a:endParaRPr lang="en-US"/>
        </a:p>
      </dgm:t>
    </dgm:pt>
    <dgm:pt modelId="{E0988C27-465B-4F3B-8844-2E926EC3002B}" type="parTrans" cxnId="{A26ACFDE-246B-413D-B1DA-762003927AD6}">
      <dgm:prSet/>
      <dgm:spPr/>
      <dgm:t>
        <a:bodyPr/>
        <a:lstStyle/>
        <a:p>
          <a:endParaRPr lang="en-US"/>
        </a:p>
      </dgm:t>
    </dgm:pt>
    <dgm:pt modelId="{99EC4E02-CDAD-4729-9CEB-879A4593BD6D}" type="sibTrans" cxnId="{A26ACFDE-246B-413D-B1DA-762003927AD6}">
      <dgm:prSet/>
      <dgm:spPr/>
      <dgm:t>
        <a:bodyPr/>
        <a:lstStyle/>
        <a:p>
          <a:endParaRPr lang="en-US"/>
        </a:p>
      </dgm:t>
    </dgm:pt>
    <dgm:pt modelId="{48C7DA67-CA68-4499-8DAD-F213502A2104}">
      <dgm:prSet/>
      <dgm:spPr/>
      <dgm:t>
        <a:bodyPr/>
        <a:lstStyle/>
        <a:p>
          <a:pPr>
            <a:lnSpc>
              <a:spcPct val="100000"/>
            </a:lnSpc>
          </a:pPr>
          <a:r>
            <a:rPr lang="en-GB"/>
            <a:t>Broaden the circumstances and contingencies in which threat of nuclear weapons can be made as tools of diplomatic coercion</a:t>
          </a:r>
          <a:endParaRPr lang="en-US"/>
        </a:p>
      </dgm:t>
    </dgm:pt>
    <dgm:pt modelId="{860FA1AC-4A88-4FD0-9CBD-230F6E37C35C}" type="parTrans" cxnId="{C4CD7FAE-B4AB-44DD-ACDB-CF118322CE21}">
      <dgm:prSet/>
      <dgm:spPr/>
      <dgm:t>
        <a:bodyPr/>
        <a:lstStyle/>
        <a:p>
          <a:endParaRPr lang="en-US"/>
        </a:p>
      </dgm:t>
    </dgm:pt>
    <dgm:pt modelId="{DC694A43-A6C4-429D-8630-D4F4FB1CFDDD}" type="sibTrans" cxnId="{C4CD7FAE-B4AB-44DD-ACDB-CF118322CE21}">
      <dgm:prSet/>
      <dgm:spPr/>
      <dgm:t>
        <a:bodyPr/>
        <a:lstStyle/>
        <a:p>
          <a:endParaRPr lang="en-US"/>
        </a:p>
      </dgm:t>
    </dgm:pt>
    <dgm:pt modelId="{F06F379B-A8C4-4F38-9AAF-1D0585E7304E}">
      <dgm:prSet/>
      <dgm:spPr/>
      <dgm:t>
        <a:bodyPr/>
        <a:lstStyle/>
        <a:p>
          <a:r>
            <a:rPr lang="en-GB"/>
            <a:t>US nuclear policies:</a:t>
          </a:r>
          <a:endParaRPr lang="en-US"/>
        </a:p>
      </dgm:t>
    </dgm:pt>
    <dgm:pt modelId="{9C479039-8FC2-423E-9803-848E8252C90E}" type="parTrans" cxnId="{15060B12-9FBF-4D22-AEE5-3154BDB056EB}">
      <dgm:prSet/>
      <dgm:spPr/>
      <dgm:t>
        <a:bodyPr/>
        <a:lstStyle/>
        <a:p>
          <a:endParaRPr lang="en-US"/>
        </a:p>
      </dgm:t>
    </dgm:pt>
    <dgm:pt modelId="{81DE2633-9A02-4DFA-A231-7314FF209AF5}" type="sibTrans" cxnId="{15060B12-9FBF-4D22-AEE5-3154BDB056EB}">
      <dgm:prSet/>
      <dgm:spPr/>
      <dgm:t>
        <a:bodyPr/>
        <a:lstStyle/>
        <a:p>
          <a:endParaRPr lang="en-US"/>
        </a:p>
      </dgm:t>
    </dgm:pt>
    <dgm:pt modelId="{52F50D1E-4889-4201-A1B3-94F686CD32DA}">
      <dgm:prSet/>
      <dgm:spPr/>
      <dgm:t>
        <a:bodyPr/>
        <a:lstStyle/>
        <a:p>
          <a:pPr>
            <a:lnSpc>
              <a:spcPct val="100000"/>
            </a:lnSpc>
          </a:pPr>
          <a:r>
            <a:rPr lang="en-GB"/>
            <a:t>Reflect and fuel the fraying regimes</a:t>
          </a:r>
          <a:endParaRPr lang="en-US"/>
        </a:p>
      </dgm:t>
    </dgm:pt>
    <dgm:pt modelId="{EC231FA1-2773-464B-AF44-F641E7F7470C}" type="parTrans" cxnId="{14B8856C-1F38-42A5-8FB9-90D2D70BC92E}">
      <dgm:prSet/>
      <dgm:spPr/>
      <dgm:t>
        <a:bodyPr/>
        <a:lstStyle/>
        <a:p>
          <a:endParaRPr lang="en-US"/>
        </a:p>
      </dgm:t>
    </dgm:pt>
    <dgm:pt modelId="{A731E38E-0301-46E2-8840-748A7D5E3BC4}" type="sibTrans" cxnId="{14B8856C-1F38-42A5-8FB9-90D2D70BC92E}">
      <dgm:prSet/>
      <dgm:spPr/>
      <dgm:t>
        <a:bodyPr/>
        <a:lstStyle/>
        <a:p>
          <a:endParaRPr lang="en-US"/>
        </a:p>
      </dgm:t>
    </dgm:pt>
    <dgm:pt modelId="{F901D444-F644-430E-84E5-462A19E987FD}">
      <dgm:prSet/>
      <dgm:spPr/>
      <dgm:t>
        <a:bodyPr/>
        <a:lstStyle/>
        <a:p>
          <a:pPr>
            <a:lnSpc>
              <a:spcPct val="100000"/>
            </a:lnSpc>
          </a:pPr>
          <a:r>
            <a:rPr lang="en-GB"/>
            <a:t>Provoke counter-measures by adversaries</a:t>
          </a:r>
          <a:endParaRPr lang="en-US"/>
        </a:p>
      </dgm:t>
    </dgm:pt>
    <dgm:pt modelId="{416265BF-EB7A-4D2B-ABCD-F1CDB418FDFA}" type="parTrans" cxnId="{FA498799-A0DF-48B9-AAE8-9A9305BFBA99}">
      <dgm:prSet/>
      <dgm:spPr/>
      <dgm:t>
        <a:bodyPr/>
        <a:lstStyle/>
        <a:p>
          <a:endParaRPr lang="en-US"/>
        </a:p>
      </dgm:t>
    </dgm:pt>
    <dgm:pt modelId="{01BEFEF4-5F19-4C91-A95C-F8F4D5E78887}" type="sibTrans" cxnId="{FA498799-A0DF-48B9-AAE8-9A9305BFBA99}">
      <dgm:prSet/>
      <dgm:spPr/>
      <dgm:t>
        <a:bodyPr/>
        <a:lstStyle/>
        <a:p>
          <a:endParaRPr lang="en-US"/>
        </a:p>
      </dgm:t>
    </dgm:pt>
    <dgm:pt modelId="{2C19567C-E93F-43FD-ABC2-AFB4831190B5}">
      <dgm:prSet/>
      <dgm:spPr/>
      <dgm:t>
        <a:bodyPr/>
        <a:lstStyle/>
        <a:p>
          <a:pPr>
            <a:lnSpc>
              <a:spcPct val="100000"/>
            </a:lnSpc>
          </a:pPr>
          <a:r>
            <a:rPr lang="en-GB" dirty="0"/>
            <a:t>Sow doubts among allies</a:t>
          </a:r>
          <a:endParaRPr lang="en-US" dirty="0"/>
        </a:p>
      </dgm:t>
    </dgm:pt>
    <dgm:pt modelId="{73FF16FF-4CE6-4AD1-8AB4-C3CC2BCA9372}" type="parTrans" cxnId="{23F09EF0-5DF8-4D74-9A40-3DA8012891F4}">
      <dgm:prSet/>
      <dgm:spPr/>
      <dgm:t>
        <a:bodyPr/>
        <a:lstStyle/>
        <a:p>
          <a:endParaRPr lang="en-US"/>
        </a:p>
      </dgm:t>
    </dgm:pt>
    <dgm:pt modelId="{24CAA9CC-9822-4A74-BA52-B7F1F5B99418}" type="sibTrans" cxnId="{23F09EF0-5DF8-4D74-9A40-3DA8012891F4}">
      <dgm:prSet/>
      <dgm:spPr/>
      <dgm:t>
        <a:bodyPr/>
        <a:lstStyle/>
        <a:p>
          <a:endParaRPr lang="en-US"/>
        </a:p>
      </dgm:t>
    </dgm:pt>
    <dgm:pt modelId="{90822D48-7D55-494C-86BC-360064A21034}">
      <dgm:prSet/>
      <dgm:spPr/>
      <dgm:t>
        <a:bodyPr/>
        <a:lstStyle/>
        <a:p>
          <a:pPr>
            <a:lnSpc>
              <a:spcPct val="100000"/>
            </a:lnSpc>
          </a:pPr>
          <a:r>
            <a:rPr lang="en-GB" dirty="0"/>
            <a:t>Stiffen support among non-nuclear states for Ban Treaty</a:t>
          </a:r>
          <a:endParaRPr lang="en-US" dirty="0"/>
        </a:p>
      </dgm:t>
    </dgm:pt>
    <dgm:pt modelId="{4C382F38-4606-4D8E-A560-097664690265}" type="parTrans" cxnId="{D1DFC80A-0AC3-43CF-9AE1-6BF1AABEA73F}">
      <dgm:prSet/>
      <dgm:spPr/>
      <dgm:t>
        <a:bodyPr/>
        <a:lstStyle/>
        <a:p>
          <a:endParaRPr lang="en-US"/>
        </a:p>
      </dgm:t>
    </dgm:pt>
    <dgm:pt modelId="{D6533BC7-BBA5-4972-A5E1-FB5ADDD2611A}" type="sibTrans" cxnId="{D1DFC80A-0AC3-43CF-9AE1-6BF1AABEA73F}">
      <dgm:prSet/>
      <dgm:spPr/>
      <dgm:t>
        <a:bodyPr/>
        <a:lstStyle/>
        <a:p>
          <a:endParaRPr lang="en-US"/>
        </a:p>
      </dgm:t>
    </dgm:pt>
    <dgm:pt modelId="{565C77A8-90EA-354B-813E-29A8A0FDC371}" type="pres">
      <dgm:prSet presAssocID="{D0CC568E-585D-4806-B29C-0CAB5D1E8093}" presName="linear" presStyleCnt="0">
        <dgm:presLayoutVars>
          <dgm:animLvl val="lvl"/>
          <dgm:resizeHandles val="exact"/>
        </dgm:presLayoutVars>
      </dgm:prSet>
      <dgm:spPr/>
    </dgm:pt>
    <dgm:pt modelId="{28F29D83-66EA-CF48-9F88-4C6843CA1B54}" type="pres">
      <dgm:prSet presAssocID="{CF143823-9868-4D8F-8AE2-351362624230}" presName="parentText" presStyleLbl="node1" presStyleIdx="0" presStyleCnt="3">
        <dgm:presLayoutVars>
          <dgm:chMax val="0"/>
          <dgm:bulletEnabled val="1"/>
        </dgm:presLayoutVars>
      </dgm:prSet>
      <dgm:spPr/>
    </dgm:pt>
    <dgm:pt modelId="{B5C30B33-342A-F54A-992F-A3A124B98183}" type="pres">
      <dgm:prSet presAssocID="{A7B8268E-FDDD-496F-8913-C8F10348A59C}" presName="spacer" presStyleCnt="0"/>
      <dgm:spPr/>
    </dgm:pt>
    <dgm:pt modelId="{C1BD384B-E38E-9D43-B0F4-C90C40F2D4A8}" type="pres">
      <dgm:prSet presAssocID="{B921110D-36D5-41BF-9713-6821312EE177}" presName="parentText" presStyleLbl="node1" presStyleIdx="1" presStyleCnt="3">
        <dgm:presLayoutVars>
          <dgm:chMax val="0"/>
          <dgm:bulletEnabled val="1"/>
        </dgm:presLayoutVars>
      </dgm:prSet>
      <dgm:spPr/>
    </dgm:pt>
    <dgm:pt modelId="{ACBECE24-5D4F-D541-901E-15C5A3F71628}" type="pres">
      <dgm:prSet presAssocID="{B921110D-36D5-41BF-9713-6821312EE177}" presName="childText" presStyleLbl="revTx" presStyleIdx="0" presStyleCnt="2">
        <dgm:presLayoutVars>
          <dgm:bulletEnabled val="1"/>
        </dgm:presLayoutVars>
      </dgm:prSet>
      <dgm:spPr/>
    </dgm:pt>
    <dgm:pt modelId="{A2231A5F-9010-2847-896F-9779A0B81994}" type="pres">
      <dgm:prSet presAssocID="{F06F379B-A8C4-4F38-9AAF-1D0585E7304E}" presName="parentText" presStyleLbl="node1" presStyleIdx="2" presStyleCnt="3">
        <dgm:presLayoutVars>
          <dgm:chMax val="0"/>
          <dgm:bulletEnabled val="1"/>
        </dgm:presLayoutVars>
      </dgm:prSet>
      <dgm:spPr/>
    </dgm:pt>
    <dgm:pt modelId="{E46A86FA-AD72-DC46-96C6-B7F6DD67CD45}" type="pres">
      <dgm:prSet presAssocID="{F06F379B-A8C4-4F38-9AAF-1D0585E7304E}" presName="childText" presStyleLbl="revTx" presStyleIdx="1" presStyleCnt="2">
        <dgm:presLayoutVars>
          <dgm:bulletEnabled val="1"/>
        </dgm:presLayoutVars>
      </dgm:prSet>
      <dgm:spPr/>
    </dgm:pt>
  </dgm:ptLst>
  <dgm:cxnLst>
    <dgm:cxn modelId="{D1DFC80A-0AC3-43CF-9AE1-6BF1AABEA73F}" srcId="{F06F379B-A8C4-4F38-9AAF-1D0585E7304E}" destId="{90822D48-7D55-494C-86BC-360064A21034}" srcOrd="3" destOrd="0" parTransId="{4C382F38-4606-4D8E-A560-097664690265}" sibTransId="{D6533BC7-BBA5-4972-A5E1-FB5ADDD2611A}"/>
    <dgm:cxn modelId="{15060B12-9FBF-4D22-AEE5-3154BDB056EB}" srcId="{D0CC568E-585D-4806-B29C-0CAB5D1E8093}" destId="{F06F379B-A8C4-4F38-9AAF-1D0585E7304E}" srcOrd="2" destOrd="0" parTransId="{9C479039-8FC2-423E-9803-848E8252C90E}" sibTransId="{81DE2633-9A02-4DFA-A231-7314FF209AF5}"/>
    <dgm:cxn modelId="{0702A61A-2DDB-2A4F-8227-31A845F56829}" type="presOf" srcId="{52F50D1E-4889-4201-A1B3-94F686CD32DA}" destId="{E46A86FA-AD72-DC46-96C6-B7F6DD67CD45}" srcOrd="0" destOrd="0" presId="urn:microsoft.com/office/officeart/2005/8/layout/vList2"/>
    <dgm:cxn modelId="{1658B420-802D-FC4F-9B7F-B17A2402C6B6}" type="presOf" srcId="{48C7DA67-CA68-4499-8DAD-F213502A2104}" destId="{ACBECE24-5D4F-D541-901E-15C5A3F71628}" srcOrd="0" destOrd="2" presId="urn:microsoft.com/office/officeart/2005/8/layout/vList2"/>
    <dgm:cxn modelId="{7A178725-D564-6F42-900B-99589ECA0BDD}" type="presOf" srcId="{F06F379B-A8C4-4F38-9AAF-1D0585E7304E}" destId="{A2231A5F-9010-2847-896F-9779A0B81994}" srcOrd="0" destOrd="0" presId="urn:microsoft.com/office/officeart/2005/8/layout/vList2"/>
    <dgm:cxn modelId="{21B1F235-1182-C74D-B963-1E6C7F87D636}" type="presOf" srcId="{2C19567C-E93F-43FD-ABC2-AFB4831190B5}" destId="{E46A86FA-AD72-DC46-96C6-B7F6DD67CD45}" srcOrd="0" destOrd="2" presId="urn:microsoft.com/office/officeart/2005/8/layout/vList2"/>
    <dgm:cxn modelId="{1364764D-31CB-4817-A777-333D015568AC}" srcId="{D0CC568E-585D-4806-B29C-0CAB5D1E8093}" destId="{CF143823-9868-4D8F-8AE2-351362624230}" srcOrd="0" destOrd="0" parTransId="{67541FB5-946F-4268-8B51-A8A62A7C8F67}" sibTransId="{A7B8268E-FDDD-496F-8913-C8F10348A59C}"/>
    <dgm:cxn modelId="{A035864E-752E-F34D-95C4-4F58F1CFFBC1}" type="presOf" srcId="{90822D48-7D55-494C-86BC-360064A21034}" destId="{E46A86FA-AD72-DC46-96C6-B7F6DD67CD45}" srcOrd="0" destOrd="3" presId="urn:microsoft.com/office/officeart/2005/8/layout/vList2"/>
    <dgm:cxn modelId="{8BCC1A5A-DC02-41B8-BA5F-6FF2A6AED4C6}" srcId="{B921110D-36D5-41BF-9713-6821312EE177}" destId="{F67096B6-1C1C-441A-9386-F5536BE0068A}" srcOrd="0" destOrd="0" parTransId="{154526DB-8BDA-4944-907F-0D1FA43987CA}" sibTransId="{D43709D7-4756-4DFD-9A96-22C9CE037985}"/>
    <dgm:cxn modelId="{D8C1E261-8612-4B08-BF00-19FE482D0618}" srcId="{D0CC568E-585D-4806-B29C-0CAB5D1E8093}" destId="{B921110D-36D5-41BF-9713-6821312EE177}" srcOrd="1" destOrd="0" parTransId="{24755B3A-4721-43AE-8409-188818435886}" sibTransId="{038D8A0A-79E8-4F6D-87F5-A21C693086A2}"/>
    <dgm:cxn modelId="{AAE6EE67-F98B-6B4E-BECE-1D5A7B4E5F19}" type="presOf" srcId="{411B932C-42D5-4944-8984-081556935C16}" destId="{ACBECE24-5D4F-D541-901E-15C5A3F71628}" srcOrd="0" destOrd="1" presId="urn:microsoft.com/office/officeart/2005/8/layout/vList2"/>
    <dgm:cxn modelId="{14B8856C-1F38-42A5-8FB9-90D2D70BC92E}" srcId="{F06F379B-A8C4-4F38-9AAF-1D0585E7304E}" destId="{52F50D1E-4889-4201-A1B3-94F686CD32DA}" srcOrd="0" destOrd="0" parTransId="{EC231FA1-2773-464B-AF44-F641E7F7470C}" sibTransId="{A731E38E-0301-46E2-8840-748A7D5E3BC4}"/>
    <dgm:cxn modelId="{19B4497C-5BE3-B74B-9169-95836A727B85}" type="presOf" srcId="{CF143823-9868-4D8F-8AE2-351362624230}" destId="{28F29D83-66EA-CF48-9F88-4C6843CA1B54}" srcOrd="0" destOrd="0" presId="urn:microsoft.com/office/officeart/2005/8/layout/vList2"/>
    <dgm:cxn modelId="{5C29F28C-4EED-CB4D-A92D-2ABEFD769CBE}" type="presOf" srcId="{B921110D-36D5-41BF-9713-6821312EE177}" destId="{C1BD384B-E38E-9D43-B0F4-C90C40F2D4A8}" srcOrd="0" destOrd="0" presId="urn:microsoft.com/office/officeart/2005/8/layout/vList2"/>
    <dgm:cxn modelId="{17BC898F-AE0B-5443-9820-76AEB8629AD8}" type="presOf" srcId="{F67096B6-1C1C-441A-9386-F5536BE0068A}" destId="{ACBECE24-5D4F-D541-901E-15C5A3F71628}" srcOrd="0" destOrd="0" presId="urn:microsoft.com/office/officeart/2005/8/layout/vList2"/>
    <dgm:cxn modelId="{FA498799-A0DF-48B9-AAE8-9A9305BFBA99}" srcId="{F06F379B-A8C4-4F38-9AAF-1D0585E7304E}" destId="{F901D444-F644-430E-84E5-462A19E987FD}" srcOrd="1" destOrd="0" parTransId="{416265BF-EB7A-4D2B-ABCD-F1CDB418FDFA}" sibTransId="{01BEFEF4-5F19-4C91-A95C-F8F4D5E78887}"/>
    <dgm:cxn modelId="{C4CD7FAE-B4AB-44DD-ACDB-CF118322CE21}" srcId="{B921110D-36D5-41BF-9713-6821312EE177}" destId="{48C7DA67-CA68-4499-8DAD-F213502A2104}" srcOrd="2" destOrd="0" parTransId="{860FA1AC-4A88-4FD0-9CBD-230F6E37C35C}" sibTransId="{DC694A43-A6C4-429D-8630-D4F4FB1CFDDD}"/>
    <dgm:cxn modelId="{2183E4C7-E5C5-1145-BE5E-8AAAFF8C7795}" type="presOf" srcId="{F901D444-F644-430E-84E5-462A19E987FD}" destId="{E46A86FA-AD72-DC46-96C6-B7F6DD67CD45}" srcOrd="0" destOrd="1" presId="urn:microsoft.com/office/officeart/2005/8/layout/vList2"/>
    <dgm:cxn modelId="{A26ACFDE-246B-413D-B1DA-762003927AD6}" srcId="{B921110D-36D5-41BF-9713-6821312EE177}" destId="{411B932C-42D5-4944-8984-081556935C16}" srcOrd="1" destOrd="0" parTransId="{E0988C27-465B-4F3B-8844-2E926EC3002B}" sibTransId="{99EC4E02-CDAD-4729-9CEB-879A4593BD6D}"/>
    <dgm:cxn modelId="{23F09EF0-5DF8-4D74-9A40-3DA8012891F4}" srcId="{F06F379B-A8C4-4F38-9AAF-1D0585E7304E}" destId="{2C19567C-E93F-43FD-ABC2-AFB4831190B5}" srcOrd="2" destOrd="0" parTransId="{73FF16FF-4CE6-4AD1-8AB4-C3CC2BCA9372}" sibTransId="{24CAA9CC-9822-4A74-BA52-B7F1F5B99418}"/>
    <dgm:cxn modelId="{AEBE9FF4-190B-A743-B10D-945FA062DA39}" type="presOf" srcId="{D0CC568E-585D-4806-B29C-0CAB5D1E8093}" destId="{565C77A8-90EA-354B-813E-29A8A0FDC371}" srcOrd="0" destOrd="0" presId="urn:microsoft.com/office/officeart/2005/8/layout/vList2"/>
    <dgm:cxn modelId="{1D9E65C0-F5D0-8D44-9AA4-9BC092FD44FD}" type="presParOf" srcId="{565C77A8-90EA-354B-813E-29A8A0FDC371}" destId="{28F29D83-66EA-CF48-9F88-4C6843CA1B54}" srcOrd="0" destOrd="0" presId="urn:microsoft.com/office/officeart/2005/8/layout/vList2"/>
    <dgm:cxn modelId="{2C2A0F34-062F-994D-9F3B-3AD131FB45C8}" type="presParOf" srcId="{565C77A8-90EA-354B-813E-29A8A0FDC371}" destId="{B5C30B33-342A-F54A-992F-A3A124B98183}" srcOrd="1" destOrd="0" presId="urn:microsoft.com/office/officeart/2005/8/layout/vList2"/>
    <dgm:cxn modelId="{7624E36C-C5B7-1143-A953-0F5502448D4A}" type="presParOf" srcId="{565C77A8-90EA-354B-813E-29A8A0FDC371}" destId="{C1BD384B-E38E-9D43-B0F4-C90C40F2D4A8}" srcOrd="2" destOrd="0" presId="urn:microsoft.com/office/officeart/2005/8/layout/vList2"/>
    <dgm:cxn modelId="{47B50769-5E00-8245-9B1A-8BB374C507D3}" type="presParOf" srcId="{565C77A8-90EA-354B-813E-29A8A0FDC371}" destId="{ACBECE24-5D4F-D541-901E-15C5A3F71628}" srcOrd="3" destOrd="0" presId="urn:microsoft.com/office/officeart/2005/8/layout/vList2"/>
    <dgm:cxn modelId="{2BEFA673-59FC-5747-BEA4-C9D7C966ADF6}" type="presParOf" srcId="{565C77A8-90EA-354B-813E-29A8A0FDC371}" destId="{A2231A5F-9010-2847-896F-9779A0B81994}" srcOrd="4" destOrd="0" presId="urn:microsoft.com/office/officeart/2005/8/layout/vList2"/>
    <dgm:cxn modelId="{733DF617-1728-8140-9C60-F29E1D5E0943}" type="presParOf" srcId="{565C77A8-90EA-354B-813E-29A8A0FDC371}" destId="{E46A86FA-AD72-DC46-96C6-B7F6DD67CD45}"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08EE4A-32CB-409F-84BC-C8CB509F5B4B}" type="doc">
      <dgm:prSet loTypeId="urn:microsoft.com/office/officeart/2005/8/layout/hierarchy1" loCatId="hierarchy" qsTypeId="urn:microsoft.com/office/officeart/2005/8/quickstyle/simple4" qsCatId="simple" csTypeId="urn:microsoft.com/office/officeart/2005/8/colors/colorful2" csCatId="colorful"/>
      <dgm:spPr/>
      <dgm:t>
        <a:bodyPr/>
        <a:lstStyle/>
        <a:p>
          <a:endParaRPr lang="en-US"/>
        </a:p>
      </dgm:t>
    </dgm:pt>
    <dgm:pt modelId="{E850A596-0982-4B96-A105-97EC578B4FFD}">
      <dgm:prSet/>
      <dgm:spPr/>
      <dgm:t>
        <a:bodyPr/>
        <a:lstStyle/>
        <a:p>
          <a:r>
            <a:rPr lang="en-US"/>
            <a:t>ABM, INF, New START vs. JCPOA</a:t>
          </a:r>
        </a:p>
      </dgm:t>
    </dgm:pt>
    <dgm:pt modelId="{6F9AA7D9-618F-4EC9-AE9F-B83BD17BBE90}" type="parTrans" cxnId="{DDFE3AB9-323B-4C81-9725-D6101B5FADE2}">
      <dgm:prSet/>
      <dgm:spPr/>
      <dgm:t>
        <a:bodyPr/>
        <a:lstStyle/>
        <a:p>
          <a:endParaRPr lang="en-US"/>
        </a:p>
      </dgm:t>
    </dgm:pt>
    <dgm:pt modelId="{B441C879-329C-4DF9-88A6-997A7551D196}" type="sibTrans" cxnId="{DDFE3AB9-323B-4C81-9725-D6101B5FADE2}">
      <dgm:prSet/>
      <dgm:spPr/>
      <dgm:t>
        <a:bodyPr/>
        <a:lstStyle/>
        <a:p>
          <a:endParaRPr lang="en-US"/>
        </a:p>
      </dgm:t>
    </dgm:pt>
    <dgm:pt modelId="{D3FADC9C-0CEE-40F3-98A8-1DD9FEB3EBC7}">
      <dgm:prSet/>
      <dgm:spPr/>
      <dgm:t>
        <a:bodyPr/>
        <a:lstStyle/>
        <a:p>
          <a:r>
            <a:rPr lang="en-US"/>
            <a:t>Syria CW use</a:t>
          </a:r>
        </a:p>
      </dgm:t>
    </dgm:pt>
    <dgm:pt modelId="{6072D666-E00E-4EBB-B3A6-14148E03FC95}" type="parTrans" cxnId="{68761940-D5C6-4C61-8390-86015708F1EB}">
      <dgm:prSet/>
      <dgm:spPr/>
      <dgm:t>
        <a:bodyPr/>
        <a:lstStyle/>
        <a:p>
          <a:endParaRPr lang="en-US"/>
        </a:p>
      </dgm:t>
    </dgm:pt>
    <dgm:pt modelId="{D3B7804C-0645-47F1-8634-36043AE03A35}" type="sibTrans" cxnId="{68761940-D5C6-4C61-8390-86015708F1EB}">
      <dgm:prSet/>
      <dgm:spPr/>
      <dgm:t>
        <a:bodyPr/>
        <a:lstStyle/>
        <a:p>
          <a:endParaRPr lang="en-US"/>
        </a:p>
      </dgm:t>
    </dgm:pt>
    <dgm:pt modelId="{32DFD68B-572B-4D6A-B4D4-83D6924D25CC}">
      <dgm:prSet/>
      <dgm:spPr/>
      <dgm:t>
        <a:bodyPr/>
        <a:lstStyle/>
        <a:p>
          <a:r>
            <a:rPr lang="en-US"/>
            <a:t>Skripal poisoning &amp; OPCW</a:t>
          </a:r>
        </a:p>
      </dgm:t>
    </dgm:pt>
    <dgm:pt modelId="{BA616567-6530-48A2-9B51-C2D7E77DD601}" type="parTrans" cxnId="{317BCA57-EC1F-4B7F-8FFC-55DABE6C0E90}">
      <dgm:prSet/>
      <dgm:spPr/>
      <dgm:t>
        <a:bodyPr/>
        <a:lstStyle/>
        <a:p>
          <a:endParaRPr lang="en-US"/>
        </a:p>
      </dgm:t>
    </dgm:pt>
    <dgm:pt modelId="{3E0868B4-4EFA-44B6-9510-042C52BD774A}" type="sibTrans" cxnId="{317BCA57-EC1F-4B7F-8FFC-55DABE6C0E90}">
      <dgm:prSet/>
      <dgm:spPr/>
      <dgm:t>
        <a:bodyPr/>
        <a:lstStyle/>
        <a:p>
          <a:endParaRPr lang="en-US"/>
        </a:p>
      </dgm:t>
    </dgm:pt>
    <dgm:pt modelId="{25B43519-FF09-9C49-8D7D-F888F6873086}" type="pres">
      <dgm:prSet presAssocID="{4708EE4A-32CB-409F-84BC-C8CB509F5B4B}" presName="hierChild1" presStyleCnt="0">
        <dgm:presLayoutVars>
          <dgm:chPref val="1"/>
          <dgm:dir/>
          <dgm:animOne val="branch"/>
          <dgm:animLvl val="lvl"/>
          <dgm:resizeHandles/>
        </dgm:presLayoutVars>
      </dgm:prSet>
      <dgm:spPr/>
    </dgm:pt>
    <dgm:pt modelId="{74BC9789-DAE4-0B48-BFFE-02E4807C1C3E}" type="pres">
      <dgm:prSet presAssocID="{E850A596-0982-4B96-A105-97EC578B4FFD}" presName="hierRoot1" presStyleCnt="0"/>
      <dgm:spPr/>
    </dgm:pt>
    <dgm:pt modelId="{ECB093C2-D55C-3741-888C-C5FE123750CE}" type="pres">
      <dgm:prSet presAssocID="{E850A596-0982-4B96-A105-97EC578B4FFD}" presName="composite" presStyleCnt="0"/>
      <dgm:spPr/>
    </dgm:pt>
    <dgm:pt modelId="{1D993C6D-89E9-5145-9FCE-86764AEA489F}" type="pres">
      <dgm:prSet presAssocID="{E850A596-0982-4B96-A105-97EC578B4FFD}" presName="background" presStyleLbl="node0" presStyleIdx="0" presStyleCnt="3"/>
      <dgm:spPr/>
    </dgm:pt>
    <dgm:pt modelId="{AB20C737-0DE2-7D43-8F8E-D90040062584}" type="pres">
      <dgm:prSet presAssocID="{E850A596-0982-4B96-A105-97EC578B4FFD}" presName="text" presStyleLbl="fgAcc0" presStyleIdx="0" presStyleCnt="3">
        <dgm:presLayoutVars>
          <dgm:chPref val="3"/>
        </dgm:presLayoutVars>
      </dgm:prSet>
      <dgm:spPr/>
    </dgm:pt>
    <dgm:pt modelId="{8EEBE377-6AF3-6149-9DE2-6369B94B3258}" type="pres">
      <dgm:prSet presAssocID="{E850A596-0982-4B96-A105-97EC578B4FFD}" presName="hierChild2" presStyleCnt="0"/>
      <dgm:spPr/>
    </dgm:pt>
    <dgm:pt modelId="{F6F56060-CF4D-294F-A591-53EE444AD78B}" type="pres">
      <dgm:prSet presAssocID="{D3FADC9C-0CEE-40F3-98A8-1DD9FEB3EBC7}" presName="hierRoot1" presStyleCnt="0"/>
      <dgm:spPr/>
    </dgm:pt>
    <dgm:pt modelId="{5044D20F-7FA9-C047-A92C-3876E0DC3106}" type="pres">
      <dgm:prSet presAssocID="{D3FADC9C-0CEE-40F3-98A8-1DD9FEB3EBC7}" presName="composite" presStyleCnt="0"/>
      <dgm:spPr/>
    </dgm:pt>
    <dgm:pt modelId="{BE38DEA6-9C22-4249-A35C-E4FA06FC28A7}" type="pres">
      <dgm:prSet presAssocID="{D3FADC9C-0CEE-40F3-98A8-1DD9FEB3EBC7}" presName="background" presStyleLbl="node0" presStyleIdx="1" presStyleCnt="3"/>
      <dgm:spPr/>
    </dgm:pt>
    <dgm:pt modelId="{7296FCDD-0136-3449-A342-98FAF869A07F}" type="pres">
      <dgm:prSet presAssocID="{D3FADC9C-0CEE-40F3-98A8-1DD9FEB3EBC7}" presName="text" presStyleLbl="fgAcc0" presStyleIdx="1" presStyleCnt="3">
        <dgm:presLayoutVars>
          <dgm:chPref val="3"/>
        </dgm:presLayoutVars>
      </dgm:prSet>
      <dgm:spPr/>
    </dgm:pt>
    <dgm:pt modelId="{7B755C5C-20D7-D14E-AE11-6183C6188A09}" type="pres">
      <dgm:prSet presAssocID="{D3FADC9C-0CEE-40F3-98A8-1DD9FEB3EBC7}" presName="hierChild2" presStyleCnt="0"/>
      <dgm:spPr/>
    </dgm:pt>
    <dgm:pt modelId="{E48A4416-0DA4-0649-B00E-673CBD21C7AB}" type="pres">
      <dgm:prSet presAssocID="{32DFD68B-572B-4D6A-B4D4-83D6924D25CC}" presName="hierRoot1" presStyleCnt="0"/>
      <dgm:spPr/>
    </dgm:pt>
    <dgm:pt modelId="{FA6B6447-E275-5B43-80B5-5F7209F5C5BD}" type="pres">
      <dgm:prSet presAssocID="{32DFD68B-572B-4D6A-B4D4-83D6924D25CC}" presName="composite" presStyleCnt="0"/>
      <dgm:spPr/>
    </dgm:pt>
    <dgm:pt modelId="{4FA20F00-503E-424E-B77C-EBBD90B5290A}" type="pres">
      <dgm:prSet presAssocID="{32DFD68B-572B-4D6A-B4D4-83D6924D25CC}" presName="background" presStyleLbl="node0" presStyleIdx="2" presStyleCnt="3"/>
      <dgm:spPr/>
    </dgm:pt>
    <dgm:pt modelId="{E5E61B98-3624-A149-B0C4-D4BF542AE6E5}" type="pres">
      <dgm:prSet presAssocID="{32DFD68B-572B-4D6A-B4D4-83D6924D25CC}" presName="text" presStyleLbl="fgAcc0" presStyleIdx="2" presStyleCnt="3">
        <dgm:presLayoutVars>
          <dgm:chPref val="3"/>
        </dgm:presLayoutVars>
      </dgm:prSet>
      <dgm:spPr/>
    </dgm:pt>
    <dgm:pt modelId="{C30F325D-A4C4-8346-93BB-6BF5891D97C0}" type="pres">
      <dgm:prSet presAssocID="{32DFD68B-572B-4D6A-B4D4-83D6924D25CC}" presName="hierChild2" presStyleCnt="0"/>
      <dgm:spPr/>
    </dgm:pt>
  </dgm:ptLst>
  <dgm:cxnLst>
    <dgm:cxn modelId="{7E0A2C34-DF94-CD4C-BBCE-8E4FD8EFEC2E}" type="presOf" srcId="{32DFD68B-572B-4D6A-B4D4-83D6924D25CC}" destId="{E5E61B98-3624-A149-B0C4-D4BF542AE6E5}" srcOrd="0" destOrd="0" presId="urn:microsoft.com/office/officeart/2005/8/layout/hierarchy1"/>
    <dgm:cxn modelId="{68761940-D5C6-4C61-8390-86015708F1EB}" srcId="{4708EE4A-32CB-409F-84BC-C8CB509F5B4B}" destId="{D3FADC9C-0CEE-40F3-98A8-1DD9FEB3EBC7}" srcOrd="1" destOrd="0" parTransId="{6072D666-E00E-4EBB-B3A6-14148E03FC95}" sibTransId="{D3B7804C-0645-47F1-8634-36043AE03A35}"/>
    <dgm:cxn modelId="{317BCA57-EC1F-4B7F-8FFC-55DABE6C0E90}" srcId="{4708EE4A-32CB-409F-84BC-C8CB509F5B4B}" destId="{32DFD68B-572B-4D6A-B4D4-83D6924D25CC}" srcOrd="2" destOrd="0" parTransId="{BA616567-6530-48A2-9B51-C2D7E77DD601}" sibTransId="{3E0868B4-4EFA-44B6-9510-042C52BD774A}"/>
    <dgm:cxn modelId="{D5327F5D-9E6E-814B-A68A-D8815698169D}" type="presOf" srcId="{E850A596-0982-4B96-A105-97EC578B4FFD}" destId="{AB20C737-0DE2-7D43-8F8E-D90040062584}" srcOrd="0" destOrd="0" presId="urn:microsoft.com/office/officeart/2005/8/layout/hierarchy1"/>
    <dgm:cxn modelId="{36EA1093-F35B-A746-B392-5F26C7C9ADB4}" type="presOf" srcId="{D3FADC9C-0CEE-40F3-98A8-1DD9FEB3EBC7}" destId="{7296FCDD-0136-3449-A342-98FAF869A07F}" srcOrd="0" destOrd="0" presId="urn:microsoft.com/office/officeart/2005/8/layout/hierarchy1"/>
    <dgm:cxn modelId="{DDFE3AB9-323B-4C81-9725-D6101B5FADE2}" srcId="{4708EE4A-32CB-409F-84BC-C8CB509F5B4B}" destId="{E850A596-0982-4B96-A105-97EC578B4FFD}" srcOrd="0" destOrd="0" parTransId="{6F9AA7D9-618F-4EC9-AE9F-B83BD17BBE90}" sibTransId="{B441C879-329C-4DF9-88A6-997A7551D196}"/>
    <dgm:cxn modelId="{A496B8C9-E004-5042-BEC6-F05188D67D5B}" type="presOf" srcId="{4708EE4A-32CB-409F-84BC-C8CB509F5B4B}" destId="{25B43519-FF09-9C49-8D7D-F888F6873086}" srcOrd="0" destOrd="0" presId="urn:microsoft.com/office/officeart/2005/8/layout/hierarchy1"/>
    <dgm:cxn modelId="{F3FFA412-C661-1843-86F7-0299BDB7757E}" type="presParOf" srcId="{25B43519-FF09-9C49-8D7D-F888F6873086}" destId="{74BC9789-DAE4-0B48-BFFE-02E4807C1C3E}" srcOrd="0" destOrd="0" presId="urn:microsoft.com/office/officeart/2005/8/layout/hierarchy1"/>
    <dgm:cxn modelId="{A33BB3CB-C204-A049-A624-27A125BE2AF9}" type="presParOf" srcId="{74BC9789-DAE4-0B48-BFFE-02E4807C1C3E}" destId="{ECB093C2-D55C-3741-888C-C5FE123750CE}" srcOrd="0" destOrd="0" presId="urn:microsoft.com/office/officeart/2005/8/layout/hierarchy1"/>
    <dgm:cxn modelId="{F333673B-B416-AE40-9C04-37E8F8DE3692}" type="presParOf" srcId="{ECB093C2-D55C-3741-888C-C5FE123750CE}" destId="{1D993C6D-89E9-5145-9FCE-86764AEA489F}" srcOrd="0" destOrd="0" presId="urn:microsoft.com/office/officeart/2005/8/layout/hierarchy1"/>
    <dgm:cxn modelId="{5EA7BCBA-48D7-834A-91FF-1B99BDB76DA9}" type="presParOf" srcId="{ECB093C2-D55C-3741-888C-C5FE123750CE}" destId="{AB20C737-0DE2-7D43-8F8E-D90040062584}" srcOrd="1" destOrd="0" presId="urn:microsoft.com/office/officeart/2005/8/layout/hierarchy1"/>
    <dgm:cxn modelId="{6BBB3764-93A1-1A41-B75D-E7D0F9BAF401}" type="presParOf" srcId="{74BC9789-DAE4-0B48-BFFE-02E4807C1C3E}" destId="{8EEBE377-6AF3-6149-9DE2-6369B94B3258}" srcOrd="1" destOrd="0" presId="urn:microsoft.com/office/officeart/2005/8/layout/hierarchy1"/>
    <dgm:cxn modelId="{0F2380DE-16BA-F641-9926-C394DB30B736}" type="presParOf" srcId="{25B43519-FF09-9C49-8D7D-F888F6873086}" destId="{F6F56060-CF4D-294F-A591-53EE444AD78B}" srcOrd="1" destOrd="0" presId="urn:microsoft.com/office/officeart/2005/8/layout/hierarchy1"/>
    <dgm:cxn modelId="{91D41C2C-B862-0D4D-B952-782F1B836817}" type="presParOf" srcId="{F6F56060-CF4D-294F-A591-53EE444AD78B}" destId="{5044D20F-7FA9-C047-A92C-3876E0DC3106}" srcOrd="0" destOrd="0" presId="urn:microsoft.com/office/officeart/2005/8/layout/hierarchy1"/>
    <dgm:cxn modelId="{1326E275-1B1A-A140-AC6C-4C11E71A8F43}" type="presParOf" srcId="{5044D20F-7FA9-C047-A92C-3876E0DC3106}" destId="{BE38DEA6-9C22-4249-A35C-E4FA06FC28A7}" srcOrd="0" destOrd="0" presId="urn:microsoft.com/office/officeart/2005/8/layout/hierarchy1"/>
    <dgm:cxn modelId="{A0D66241-1117-FF4C-89E6-424DE5155770}" type="presParOf" srcId="{5044D20F-7FA9-C047-A92C-3876E0DC3106}" destId="{7296FCDD-0136-3449-A342-98FAF869A07F}" srcOrd="1" destOrd="0" presId="urn:microsoft.com/office/officeart/2005/8/layout/hierarchy1"/>
    <dgm:cxn modelId="{FBF68D10-1573-E84B-9016-38A01C202DC3}" type="presParOf" srcId="{F6F56060-CF4D-294F-A591-53EE444AD78B}" destId="{7B755C5C-20D7-D14E-AE11-6183C6188A09}" srcOrd="1" destOrd="0" presId="urn:microsoft.com/office/officeart/2005/8/layout/hierarchy1"/>
    <dgm:cxn modelId="{172F2061-5FA5-3A4A-97D1-03586D08063B}" type="presParOf" srcId="{25B43519-FF09-9C49-8D7D-F888F6873086}" destId="{E48A4416-0DA4-0649-B00E-673CBD21C7AB}" srcOrd="2" destOrd="0" presId="urn:microsoft.com/office/officeart/2005/8/layout/hierarchy1"/>
    <dgm:cxn modelId="{DA21497F-B518-9945-BC73-98AFB6C537A9}" type="presParOf" srcId="{E48A4416-0DA4-0649-B00E-673CBD21C7AB}" destId="{FA6B6447-E275-5B43-80B5-5F7209F5C5BD}" srcOrd="0" destOrd="0" presId="urn:microsoft.com/office/officeart/2005/8/layout/hierarchy1"/>
    <dgm:cxn modelId="{B6F3AFBD-212A-6942-9EC0-4379E5D497F1}" type="presParOf" srcId="{FA6B6447-E275-5B43-80B5-5F7209F5C5BD}" destId="{4FA20F00-503E-424E-B77C-EBBD90B5290A}" srcOrd="0" destOrd="0" presId="urn:microsoft.com/office/officeart/2005/8/layout/hierarchy1"/>
    <dgm:cxn modelId="{6BD2BB57-E00B-4443-BD5B-F9F729D57D61}" type="presParOf" srcId="{FA6B6447-E275-5B43-80B5-5F7209F5C5BD}" destId="{E5E61B98-3624-A149-B0C4-D4BF542AE6E5}" srcOrd="1" destOrd="0" presId="urn:microsoft.com/office/officeart/2005/8/layout/hierarchy1"/>
    <dgm:cxn modelId="{24DFDE09-E3FD-3349-AD86-6A5ABD5C9BF5}" type="presParOf" srcId="{E48A4416-0DA4-0649-B00E-673CBD21C7AB}" destId="{C30F325D-A4C4-8346-93BB-6BF5891D97C0}"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B2DC75B-5BE8-4E96-B76E-B1699BE74FC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EC5FA8B1-A36F-423C-9698-413CF7563F5F}">
      <dgm:prSet/>
      <dgm:spPr/>
      <dgm:t>
        <a:bodyPr/>
        <a:lstStyle/>
        <a:p>
          <a:r>
            <a:rPr lang="en-GB"/>
            <a:t>First treaty to ban the bomb: fills the legal gap in prohibition of WMD trilogy</a:t>
          </a:r>
          <a:endParaRPr lang="en-US"/>
        </a:p>
      </dgm:t>
    </dgm:pt>
    <dgm:pt modelId="{BE6B8103-373C-42B7-9980-51B0D54096D5}" type="parTrans" cxnId="{553535E9-E752-4AB6-8F34-C0A4E95C212F}">
      <dgm:prSet/>
      <dgm:spPr/>
      <dgm:t>
        <a:bodyPr/>
        <a:lstStyle/>
        <a:p>
          <a:endParaRPr lang="en-US"/>
        </a:p>
      </dgm:t>
    </dgm:pt>
    <dgm:pt modelId="{2C0C9C23-C34A-42F5-A750-DC87D6F90353}" type="sibTrans" cxnId="{553535E9-E752-4AB6-8F34-C0A4E95C212F}">
      <dgm:prSet/>
      <dgm:spPr/>
      <dgm:t>
        <a:bodyPr/>
        <a:lstStyle/>
        <a:p>
          <a:endParaRPr lang="en-US"/>
        </a:p>
      </dgm:t>
    </dgm:pt>
    <dgm:pt modelId="{0F6B7A09-824E-47F6-B26A-FCCAEDA833F5}">
      <dgm:prSet/>
      <dgm:spPr/>
      <dgm:t>
        <a:bodyPr/>
        <a:lstStyle/>
        <a:p>
          <a:r>
            <a:rPr lang="en-GB"/>
            <a:t>First humanitarian treaty adopted by periphery to control behaviour of core states</a:t>
          </a:r>
          <a:endParaRPr lang="en-US"/>
        </a:p>
      </dgm:t>
    </dgm:pt>
    <dgm:pt modelId="{5240452C-2392-43BA-9E9A-B10C2F037BB8}" type="parTrans" cxnId="{9B8E27CD-5F32-4A2E-9BB7-5134B81E0C5E}">
      <dgm:prSet/>
      <dgm:spPr/>
      <dgm:t>
        <a:bodyPr/>
        <a:lstStyle/>
        <a:p>
          <a:endParaRPr lang="en-US"/>
        </a:p>
      </dgm:t>
    </dgm:pt>
    <dgm:pt modelId="{FE65BCAA-1293-499B-9D71-F92BD63C6852}" type="sibTrans" cxnId="{9B8E27CD-5F32-4A2E-9BB7-5134B81E0C5E}">
      <dgm:prSet/>
      <dgm:spPr/>
      <dgm:t>
        <a:bodyPr/>
        <a:lstStyle/>
        <a:p>
          <a:endParaRPr lang="en-US"/>
        </a:p>
      </dgm:t>
    </dgm:pt>
    <dgm:pt modelId="{70E9D7D6-ADFA-4EDD-A8A1-EF1263FCFBBB}">
      <dgm:prSet/>
      <dgm:spPr/>
      <dgm:t>
        <a:bodyPr/>
        <a:lstStyle/>
        <a:p>
          <a:r>
            <a:rPr lang="en-GB"/>
            <a:t>First example of UNGA defying UNSC on security policy</a:t>
          </a:r>
          <a:endParaRPr lang="en-US"/>
        </a:p>
      </dgm:t>
    </dgm:pt>
    <dgm:pt modelId="{3088DBEE-52D8-4772-A47D-3EDBC0184D8E}" type="parTrans" cxnId="{ED9D6423-3389-4741-A173-B52B884A18E4}">
      <dgm:prSet/>
      <dgm:spPr/>
      <dgm:t>
        <a:bodyPr/>
        <a:lstStyle/>
        <a:p>
          <a:endParaRPr lang="en-US"/>
        </a:p>
      </dgm:t>
    </dgm:pt>
    <dgm:pt modelId="{CB7570D7-7ABB-4CDF-BD9D-057D142F7F68}" type="sibTrans" cxnId="{ED9D6423-3389-4741-A173-B52B884A18E4}">
      <dgm:prSet/>
      <dgm:spPr/>
      <dgm:t>
        <a:bodyPr/>
        <a:lstStyle/>
        <a:p>
          <a:endParaRPr lang="en-US"/>
        </a:p>
      </dgm:t>
    </dgm:pt>
    <dgm:pt modelId="{B3B6D027-1653-0946-9D97-B5970A64DC55}" type="pres">
      <dgm:prSet presAssocID="{3B2DC75B-5BE8-4E96-B76E-B1699BE74FCB}" presName="hierChild1" presStyleCnt="0">
        <dgm:presLayoutVars>
          <dgm:chPref val="1"/>
          <dgm:dir/>
          <dgm:animOne val="branch"/>
          <dgm:animLvl val="lvl"/>
          <dgm:resizeHandles/>
        </dgm:presLayoutVars>
      </dgm:prSet>
      <dgm:spPr/>
    </dgm:pt>
    <dgm:pt modelId="{A5116220-BED2-DC41-B20F-CBA04C9440E7}" type="pres">
      <dgm:prSet presAssocID="{EC5FA8B1-A36F-423C-9698-413CF7563F5F}" presName="hierRoot1" presStyleCnt="0"/>
      <dgm:spPr/>
    </dgm:pt>
    <dgm:pt modelId="{B7615857-CCE4-FB4F-87AC-48800F680C95}" type="pres">
      <dgm:prSet presAssocID="{EC5FA8B1-A36F-423C-9698-413CF7563F5F}" presName="composite" presStyleCnt="0"/>
      <dgm:spPr/>
    </dgm:pt>
    <dgm:pt modelId="{DE6CF993-9624-C149-9915-F1F1AE0CB845}" type="pres">
      <dgm:prSet presAssocID="{EC5FA8B1-A36F-423C-9698-413CF7563F5F}" presName="background" presStyleLbl="node0" presStyleIdx="0" presStyleCnt="3"/>
      <dgm:spPr/>
    </dgm:pt>
    <dgm:pt modelId="{CC8DC3BE-2094-1945-BCB1-80B6F669A617}" type="pres">
      <dgm:prSet presAssocID="{EC5FA8B1-A36F-423C-9698-413CF7563F5F}" presName="text" presStyleLbl="fgAcc0" presStyleIdx="0" presStyleCnt="3">
        <dgm:presLayoutVars>
          <dgm:chPref val="3"/>
        </dgm:presLayoutVars>
      </dgm:prSet>
      <dgm:spPr/>
    </dgm:pt>
    <dgm:pt modelId="{0892B50C-E103-C346-9710-53D460C4BA1A}" type="pres">
      <dgm:prSet presAssocID="{EC5FA8B1-A36F-423C-9698-413CF7563F5F}" presName="hierChild2" presStyleCnt="0"/>
      <dgm:spPr/>
    </dgm:pt>
    <dgm:pt modelId="{BE4D0431-C7CD-5E40-9FEB-CC05E856ABF1}" type="pres">
      <dgm:prSet presAssocID="{0F6B7A09-824E-47F6-B26A-FCCAEDA833F5}" presName="hierRoot1" presStyleCnt="0"/>
      <dgm:spPr/>
    </dgm:pt>
    <dgm:pt modelId="{7D4387DF-4E8C-5B49-B470-2F68E736422D}" type="pres">
      <dgm:prSet presAssocID="{0F6B7A09-824E-47F6-B26A-FCCAEDA833F5}" presName="composite" presStyleCnt="0"/>
      <dgm:spPr/>
    </dgm:pt>
    <dgm:pt modelId="{47171512-4292-104D-8391-2C609D722BD8}" type="pres">
      <dgm:prSet presAssocID="{0F6B7A09-824E-47F6-B26A-FCCAEDA833F5}" presName="background" presStyleLbl="node0" presStyleIdx="1" presStyleCnt="3"/>
      <dgm:spPr/>
    </dgm:pt>
    <dgm:pt modelId="{8F7F72A1-B1ED-854E-A9E9-D347D9B536A6}" type="pres">
      <dgm:prSet presAssocID="{0F6B7A09-824E-47F6-B26A-FCCAEDA833F5}" presName="text" presStyleLbl="fgAcc0" presStyleIdx="1" presStyleCnt="3">
        <dgm:presLayoutVars>
          <dgm:chPref val="3"/>
        </dgm:presLayoutVars>
      </dgm:prSet>
      <dgm:spPr/>
    </dgm:pt>
    <dgm:pt modelId="{0CD7C933-5A46-E74B-90B8-59C3974D9148}" type="pres">
      <dgm:prSet presAssocID="{0F6B7A09-824E-47F6-B26A-FCCAEDA833F5}" presName="hierChild2" presStyleCnt="0"/>
      <dgm:spPr/>
    </dgm:pt>
    <dgm:pt modelId="{8ABFFE96-6C44-AC4B-8AD3-9A983926C186}" type="pres">
      <dgm:prSet presAssocID="{70E9D7D6-ADFA-4EDD-A8A1-EF1263FCFBBB}" presName="hierRoot1" presStyleCnt="0"/>
      <dgm:spPr/>
    </dgm:pt>
    <dgm:pt modelId="{D96BB7FC-BE9A-2849-971A-0B596C22BF70}" type="pres">
      <dgm:prSet presAssocID="{70E9D7D6-ADFA-4EDD-A8A1-EF1263FCFBBB}" presName="composite" presStyleCnt="0"/>
      <dgm:spPr/>
    </dgm:pt>
    <dgm:pt modelId="{383FD8CA-1642-2742-AB46-28745B75CDB0}" type="pres">
      <dgm:prSet presAssocID="{70E9D7D6-ADFA-4EDD-A8A1-EF1263FCFBBB}" presName="background" presStyleLbl="node0" presStyleIdx="2" presStyleCnt="3"/>
      <dgm:spPr/>
    </dgm:pt>
    <dgm:pt modelId="{DE5AFFFA-615F-3B4A-8407-55C09448306C}" type="pres">
      <dgm:prSet presAssocID="{70E9D7D6-ADFA-4EDD-A8A1-EF1263FCFBBB}" presName="text" presStyleLbl="fgAcc0" presStyleIdx="2" presStyleCnt="3">
        <dgm:presLayoutVars>
          <dgm:chPref val="3"/>
        </dgm:presLayoutVars>
      </dgm:prSet>
      <dgm:spPr/>
    </dgm:pt>
    <dgm:pt modelId="{AAF5AF94-98E1-3145-B9DD-CB24E6439C4C}" type="pres">
      <dgm:prSet presAssocID="{70E9D7D6-ADFA-4EDD-A8A1-EF1263FCFBBB}" presName="hierChild2" presStyleCnt="0"/>
      <dgm:spPr/>
    </dgm:pt>
  </dgm:ptLst>
  <dgm:cxnLst>
    <dgm:cxn modelId="{0CBCA014-F2F0-F545-89A8-46D7CF688A19}" type="presOf" srcId="{EC5FA8B1-A36F-423C-9698-413CF7563F5F}" destId="{CC8DC3BE-2094-1945-BCB1-80B6F669A617}" srcOrd="0" destOrd="0" presId="urn:microsoft.com/office/officeart/2005/8/layout/hierarchy1"/>
    <dgm:cxn modelId="{ED9D6423-3389-4741-A173-B52B884A18E4}" srcId="{3B2DC75B-5BE8-4E96-B76E-B1699BE74FCB}" destId="{70E9D7D6-ADFA-4EDD-A8A1-EF1263FCFBBB}" srcOrd="2" destOrd="0" parTransId="{3088DBEE-52D8-4772-A47D-3EDBC0184D8E}" sibTransId="{CB7570D7-7ABB-4CDF-BD9D-057D142F7F68}"/>
    <dgm:cxn modelId="{1CAFD847-72DB-1445-A52F-4EF192038595}" type="presOf" srcId="{70E9D7D6-ADFA-4EDD-A8A1-EF1263FCFBBB}" destId="{DE5AFFFA-615F-3B4A-8407-55C09448306C}" srcOrd="0" destOrd="0" presId="urn:microsoft.com/office/officeart/2005/8/layout/hierarchy1"/>
    <dgm:cxn modelId="{A5F6D76C-BB14-D04B-BCB6-DC0339E1BB9F}" type="presOf" srcId="{0F6B7A09-824E-47F6-B26A-FCCAEDA833F5}" destId="{8F7F72A1-B1ED-854E-A9E9-D347D9B536A6}" srcOrd="0" destOrd="0" presId="urn:microsoft.com/office/officeart/2005/8/layout/hierarchy1"/>
    <dgm:cxn modelId="{7571048F-8187-9C47-B4C3-9C243EBCAF7E}" type="presOf" srcId="{3B2DC75B-5BE8-4E96-B76E-B1699BE74FCB}" destId="{B3B6D027-1653-0946-9D97-B5970A64DC55}" srcOrd="0" destOrd="0" presId="urn:microsoft.com/office/officeart/2005/8/layout/hierarchy1"/>
    <dgm:cxn modelId="{9B8E27CD-5F32-4A2E-9BB7-5134B81E0C5E}" srcId="{3B2DC75B-5BE8-4E96-B76E-B1699BE74FCB}" destId="{0F6B7A09-824E-47F6-B26A-FCCAEDA833F5}" srcOrd="1" destOrd="0" parTransId="{5240452C-2392-43BA-9E9A-B10C2F037BB8}" sibTransId="{FE65BCAA-1293-499B-9D71-F92BD63C6852}"/>
    <dgm:cxn modelId="{553535E9-E752-4AB6-8F34-C0A4E95C212F}" srcId="{3B2DC75B-5BE8-4E96-B76E-B1699BE74FCB}" destId="{EC5FA8B1-A36F-423C-9698-413CF7563F5F}" srcOrd="0" destOrd="0" parTransId="{BE6B8103-373C-42B7-9980-51B0D54096D5}" sibTransId="{2C0C9C23-C34A-42F5-A750-DC87D6F90353}"/>
    <dgm:cxn modelId="{45A69657-BD58-DE40-96E0-9EF3AB4BC22F}" type="presParOf" srcId="{B3B6D027-1653-0946-9D97-B5970A64DC55}" destId="{A5116220-BED2-DC41-B20F-CBA04C9440E7}" srcOrd="0" destOrd="0" presId="urn:microsoft.com/office/officeart/2005/8/layout/hierarchy1"/>
    <dgm:cxn modelId="{17CAAA11-3FAC-9447-B653-D0673E2EEF19}" type="presParOf" srcId="{A5116220-BED2-DC41-B20F-CBA04C9440E7}" destId="{B7615857-CCE4-FB4F-87AC-48800F680C95}" srcOrd="0" destOrd="0" presId="urn:microsoft.com/office/officeart/2005/8/layout/hierarchy1"/>
    <dgm:cxn modelId="{67011330-72C1-FE44-8F12-E20FEB56539C}" type="presParOf" srcId="{B7615857-CCE4-FB4F-87AC-48800F680C95}" destId="{DE6CF993-9624-C149-9915-F1F1AE0CB845}" srcOrd="0" destOrd="0" presId="urn:microsoft.com/office/officeart/2005/8/layout/hierarchy1"/>
    <dgm:cxn modelId="{9BE7B4FB-D60F-B140-B1BF-F39A67795172}" type="presParOf" srcId="{B7615857-CCE4-FB4F-87AC-48800F680C95}" destId="{CC8DC3BE-2094-1945-BCB1-80B6F669A617}" srcOrd="1" destOrd="0" presId="urn:microsoft.com/office/officeart/2005/8/layout/hierarchy1"/>
    <dgm:cxn modelId="{F0CD7E63-B9D7-C745-BAF2-2C7C13FD928E}" type="presParOf" srcId="{A5116220-BED2-DC41-B20F-CBA04C9440E7}" destId="{0892B50C-E103-C346-9710-53D460C4BA1A}" srcOrd="1" destOrd="0" presId="urn:microsoft.com/office/officeart/2005/8/layout/hierarchy1"/>
    <dgm:cxn modelId="{B9CE291D-201A-904B-9CA1-F3418371C518}" type="presParOf" srcId="{B3B6D027-1653-0946-9D97-B5970A64DC55}" destId="{BE4D0431-C7CD-5E40-9FEB-CC05E856ABF1}" srcOrd="1" destOrd="0" presId="urn:microsoft.com/office/officeart/2005/8/layout/hierarchy1"/>
    <dgm:cxn modelId="{A996A3A1-E3B1-3247-90CB-C367C0A2CA0E}" type="presParOf" srcId="{BE4D0431-C7CD-5E40-9FEB-CC05E856ABF1}" destId="{7D4387DF-4E8C-5B49-B470-2F68E736422D}" srcOrd="0" destOrd="0" presId="urn:microsoft.com/office/officeart/2005/8/layout/hierarchy1"/>
    <dgm:cxn modelId="{CF5B6D70-8EBE-3049-84EE-2F25C078108B}" type="presParOf" srcId="{7D4387DF-4E8C-5B49-B470-2F68E736422D}" destId="{47171512-4292-104D-8391-2C609D722BD8}" srcOrd="0" destOrd="0" presId="urn:microsoft.com/office/officeart/2005/8/layout/hierarchy1"/>
    <dgm:cxn modelId="{91DD82B2-3B2E-534A-BF50-0BDA973B45BA}" type="presParOf" srcId="{7D4387DF-4E8C-5B49-B470-2F68E736422D}" destId="{8F7F72A1-B1ED-854E-A9E9-D347D9B536A6}" srcOrd="1" destOrd="0" presId="urn:microsoft.com/office/officeart/2005/8/layout/hierarchy1"/>
    <dgm:cxn modelId="{6F5145F4-6F65-4743-A88C-80A680A4AC3D}" type="presParOf" srcId="{BE4D0431-C7CD-5E40-9FEB-CC05E856ABF1}" destId="{0CD7C933-5A46-E74B-90B8-59C3974D9148}" srcOrd="1" destOrd="0" presId="urn:microsoft.com/office/officeart/2005/8/layout/hierarchy1"/>
    <dgm:cxn modelId="{B043A0A8-B336-5B48-9A01-A453201A9C78}" type="presParOf" srcId="{B3B6D027-1653-0946-9D97-B5970A64DC55}" destId="{8ABFFE96-6C44-AC4B-8AD3-9A983926C186}" srcOrd="2" destOrd="0" presId="urn:microsoft.com/office/officeart/2005/8/layout/hierarchy1"/>
    <dgm:cxn modelId="{EECB7BD0-938C-6641-89F8-A145F2C104C2}" type="presParOf" srcId="{8ABFFE96-6C44-AC4B-8AD3-9A983926C186}" destId="{D96BB7FC-BE9A-2849-971A-0B596C22BF70}" srcOrd="0" destOrd="0" presId="urn:microsoft.com/office/officeart/2005/8/layout/hierarchy1"/>
    <dgm:cxn modelId="{3F2A5227-2F96-3A40-8105-1BA5B354BB80}" type="presParOf" srcId="{D96BB7FC-BE9A-2849-971A-0B596C22BF70}" destId="{383FD8CA-1642-2742-AB46-28745B75CDB0}" srcOrd="0" destOrd="0" presId="urn:microsoft.com/office/officeart/2005/8/layout/hierarchy1"/>
    <dgm:cxn modelId="{0D54843A-48E9-D441-9CC1-BC42480CFF4B}" type="presParOf" srcId="{D96BB7FC-BE9A-2849-971A-0B596C22BF70}" destId="{DE5AFFFA-615F-3B4A-8407-55C09448306C}" srcOrd="1" destOrd="0" presId="urn:microsoft.com/office/officeart/2005/8/layout/hierarchy1"/>
    <dgm:cxn modelId="{6F3A90AC-56B5-AA4F-8377-8990E28004BA}" type="presParOf" srcId="{8ABFFE96-6C44-AC4B-8AD3-9A983926C186}" destId="{AAF5AF94-98E1-3145-B9DD-CB24E6439C4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0B8B74A-7B1E-4AB0-B94B-977A50FBB1AA}" type="doc">
      <dgm:prSet loTypeId="urn:microsoft.com/office/officeart/2008/layout/LinedList" loCatId="list" qsTypeId="urn:microsoft.com/office/officeart/2005/8/quickstyle/simple5" qsCatId="simple" csTypeId="urn:microsoft.com/office/officeart/2005/8/colors/colorful1" csCatId="colorful"/>
      <dgm:spPr/>
      <dgm:t>
        <a:bodyPr/>
        <a:lstStyle/>
        <a:p>
          <a:endParaRPr lang="en-US"/>
        </a:p>
      </dgm:t>
    </dgm:pt>
    <dgm:pt modelId="{88969A0A-CCEA-46D5-A25F-CD3F73EE5748}">
      <dgm:prSet/>
      <dgm:spPr/>
      <dgm:t>
        <a:bodyPr/>
        <a:lstStyle/>
        <a:p>
          <a:r>
            <a:rPr lang="en-US"/>
            <a:t>Art. VI non-implementation</a:t>
          </a:r>
        </a:p>
      </dgm:t>
    </dgm:pt>
    <dgm:pt modelId="{4272A96B-59A6-4CE9-8F92-9898B2F5A431}" type="parTrans" cxnId="{1159F069-6700-492A-8B6A-235DAB83FD6F}">
      <dgm:prSet/>
      <dgm:spPr/>
      <dgm:t>
        <a:bodyPr/>
        <a:lstStyle/>
        <a:p>
          <a:endParaRPr lang="en-US"/>
        </a:p>
      </dgm:t>
    </dgm:pt>
    <dgm:pt modelId="{AFCE245A-0BD4-48A7-A729-BC5E898A5BEC}" type="sibTrans" cxnId="{1159F069-6700-492A-8B6A-235DAB83FD6F}">
      <dgm:prSet/>
      <dgm:spPr/>
      <dgm:t>
        <a:bodyPr/>
        <a:lstStyle/>
        <a:p>
          <a:endParaRPr lang="en-US"/>
        </a:p>
      </dgm:t>
    </dgm:pt>
    <dgm:pt modelId="{1F1CF266-6A18-44AE-82CB-EE7B7348EB6E}">
      <dgm:prSet/>
      <dgm:spPr/>
      <dgm:t>
        <a:bodyPr/>
        <a:lstStyle/>
        <a:p>
          <a:r>
            <a:rPr lang="en-US"/>
            <a:t>Stalled nuclear arms control talks</a:t>
          </a:r>
        </a:p>
      </dgm:t>
    </dgm:pt>
    <dgm:pt modelId="{59D8AEEB-49D9-41FC-9748-C988C893A438}" type="parTrans" cxnId="{3C471805-6CA7-4D75-9BF2-93196D37D9AC}">
      <dgm:prSet/>
      <dgm:spPr/>
      <dgm:t>
        <a:bodyPr/>
        <a:lstStyle/>
        <a:p>
          <a:endParaRPr lang="en-US"/>
        </a:p>
      </dgm:t>
    </dgm:pt>
    <dgm:pt modelId="{D948A277-74FC-4C65-A14E-7CFE01219EDC}" type="sibTrans" cxnId="{3C471805-6CA7-4D75-9BF2-93196D37D9AC}">
      <dgm:prSet/>
      <dgm:spPr/>
      <dgm:t>
        <a:bodyPr/>
        <a:lstStyle/>
        <a:p>
          <a:endParaRPr lang="en-US"/>
        </a:p>
      </dgm:t>
    </dgm:pt>
    <dgm:pt modelId="{8B7C9E82-2F89-4519-8129-7DD7BF13E859}">
      <dgm:prSet/>
      <dgm:spPr/>
      <dgm:t>
        <a:bodyPr/>
        <a:lstStyle/>
        <a:p>
          <a:r>
            <a:rPr lang="en-US"/>
            <a:t>Elevated nuclear risks and threats</a:t>
          </a:r>
        </a:p>
      </dgm:t>
    </dgm:pt>
    <dgm:pt modelId="{34C5FCFF-E9DF-4939-A3C3-38F66DD9FF1F}" type="parTrans" cxnId="{3EBB2907-7997-481C-A9C0-BA8708EDC625}">
      <dgm:prSet/>
      <dgm:spPr/>
      <dgm:t>
        <a:bodyPr/>
        <a:lstStyle/>
        <a:p>
          <a:endParaRPr lang="en-US"/>
        </a:p>
      </dgm:t>
    </dgm:pt>
    <dgm:pt modelId="{2B27D45F-B56B-4CBF-AB0A-109B09336647}" type="sibTrans" cxnId="{3EBB2907-7997-481C-A9C0-BA8708EDC625}">
      <dgm:prSet/>
      <dgm:spPr/>
      <dgm:t>
        <a:bodyPr/>
        <a:lstStyle/>
        <a:p>
          <a:endParaRPr lang="en-US"/>
        </a:p>
      </dgm:t>
    </dgm:pt>
    <dgm:pt modelId="{837E6C93-7FF3-426E-9811-D2789E364628}">
      <dgm:prSet/>
      <dgm:spPr/>
      <dgm:t>
        <a:bodyPr/>
        <a:lstStyle/>
        <a:p>
          <a:r>
            <a:rPr lang="en-US"/>
            <a:t>Humanitarian consequences</a:t>
          </a:r>
        </a:p>
      </dgm:t>
    </dgm:pt>
    <dgm:pt modelId="{1DD2106F-4AE7-4101-9139-1F81545FEAAB}" type="parTrans" cxnId="{4C290882-950A-40C3-8F30-1965B83C559B}">
      <dgm:prSet/>
      <dgm:spPr/>
      <dgm:t>
        <a:bodyPr/>
        <a:lstStyle/>
        <a:p>
          <a:endParaRPr lang="en-US"/>
        </a:p>
      </dgm:t>
    </dgm:pt>
    <dgm:pt modelId="{C5C875ED-9EF6-4729-9AEB-0C54E941E175}" type="sibTrans" cxnId="{4C290882-950A-40C3-8F30-1965B83C559B}">
      <dgm:prSet/>
      <dgm:spPr/>
      <dgm:t>
        <a:bodyPr/>
        <a:lstStyle/>
        <a:p>
          <a:endParaRPr lang="en-US"/>
        </a:p>
      </dgm:t>
    </dgm:pt>
    <dgm:pt modelId="{9851F503-15AD-174A-AE75-C2326CD99D8F}" type="pres">
      <dgm:prSet presAssocID="{80B8B74A-7B1E-4AB0-B94B-977A50FBB1AA}" presName="vert0" presStyleCnt="0">
        <dgm:presLayoutVars>
          <dgm:dir/>
          <dgm:animOne val="branch"/>
          <dgm:animLvl val="lvl"/>
        </dgm:presLayoutVars>
      </dgm:prSet>
      <dgm:spPr/>
    </dgm:pt>
    <dgm:pt modelId="{882E4F85-AC64-5F43-80AA-372CB46F4062}" type="pres">
      <dgm:prSet presAssocID="{88969A0A-CCEA-46D5-A25F-CD3F73EE5748}" presName="thickLine" presStyleLbl="alignNode1" presStyleIdx="0" presStyleCnt="4"/>
      <dgm:spPr/>
    </dgm:pt>
    <dgm:pt modelId="{5AED16E5-F0A6-D347-B3A0-8316B6614A7C}" type="pres">
      <dgm:prSet presAssocID="{88969A0A-CCEA-46D5-A25F-CD3F73EE5748}" presName="horz1" presStyleCnt="0"/>
      <dgm:spPr/>
    </dgm:pt>
    <dgm:pt modelId="{F56F01A2-0FB4-EB4E-8BDF-C44F1DA32F3C}" type="pres">
      <dgm:prSet presAssocID="{88969A0A-CCEA-46D5-A25F-CD3F73EE5748}" presName="tx1" presStyleLbl="revTx" presStyleIdx="0" presStyleCnt="4"/>
      <dgm:spPr/>
    </dgm:pt>
    <dgm:pt modelId="{0EFA12EC-AC46-1D4C-9AC9-0548527AFC5A}" type="pres">
      <dgm:prSet presAssocID="{88969A0A-CCEA-46D5-A25F-CD3F73EE5748}" presName="vert1" presStyleCnt="0"/>
      <dgm:spPr/>
    </dgm:pt>
    <dgm:pt modelId="{6EBF73AB-90E0-6C49-90A4-72338B27361E}" type="pres">
      <dgm:prSet presAssocID="{1F1CF266-6A18-44AE-82CB-EE7B7348EB6E}" presName="thickLine" presStyleLbl="alignNode1" presStyleIdx="1" presStyleCnt="4"/>
      <dgm:spPr/>
    </dgm:pt>
    <dgm:pt modelId="{702A3311-6E2B-7140-A7AB-B117C4DCCD4A}" type="pres">
      <dgm:prSet presAssocID="{1F1CF266-6A18-44AE-82CB-EE7B7348EB6E}" presName="horz1" presStyleCnt="0"/>
      <dgm:spPr/>
    </dgm:pt>
    <dgm:pt modelId="{9569AAC7-2EA6-714E-B841-52D984D65CC2}" type="pres">
      <dgm:prSet presAssocID="{1F1CF266-6A18-44AE-82CB-EE7B7348EB6E}" presName="tx1" presStyleLbl="revTx" presStyleIdx="1" presStyleCnt="4"/>
      <dgm:spPr/>
    </dgm:pt>
    <dgm:pt modelId="{BC687F39-AFF6-C342-B906-BACB72F1BECA}" type="pres">
      <dgm:prSet presAssocID="{1F1CF266-6A18-44AE-82CB-EE7B7348EB6E}" presName="vert1" presStyleCnt="0"/>
      <dgm:spPr/>
    </dgm:pt>
    <dgm:pt modelId="{601714DD-82C5-4746-B836-3A3220DB111A}" type="pres">
      <dgm:prSet presAssocID="{8B7C9E82-2F89-4519-8129-7DD7BF13E859}" presName="thickLine" presStyleLbl="alignNode1" presStyleIdx="2" presStyleCnt="4"/>
      <dgm:spPr/>
    </dgm:pt>
    <dgm:pt modelId="{BA21B2D3-492B-E44B-A734-C504CBF0F742}" type="pres">
      <dgm:prSet presAssocID="{8B7C9E82-2F89-4519-8129-7DD7BF13E859}" presName="horz1" presStyleCnt="0"/>
      <dgm:spPr/>
    </dgm:pt>
    <dgm:pt modelId="{E9DEA2AE-0CD3-194C-AD4D-C2CEB59520DA}" type="pres">
      <dgm:prSet presAssocID="{8B7C9E82-2F89-4519-8129-7DD7BF13E859}" presName="tx1" presStyleLbl="revTx" presStyleIdx="2" presStyleCnt="4"/>
      <dgm:spPr/>
    </dgm:pt>
    <dgm:pt modelId="{3703E6C7-DCFE-E24E-9BEF-524857B4F0D8}" type="pres">
      <dgm:prSet presAssocID="{8B7C9E82-2F89-4519-8129-7DD7BF13E859}" presName="vert1" presStyleCnt="0"/>
      <dgm:spPr/>
    </dgm:pt>
    <dgm:pt modelId="{1E8C729F-FA45-4D42-8F2E-9DEBECC76E49}" type="pres">
      <dgm:prSet presAssocID="{837E6C93-7FF3-426E-9811-D2789E364628}" presName="thickLine" presStyleLbl="alignNode1" presStyleIdx="3" presStyleCnt="4"/>
      <dgm:spPr/>
    </dgm:pt>
    <dgm:pt modelId="{E4150667-9BDB-B541-A23A-5415D4E13928}" type="pres">
      <dgm:prSet presAssocID="{837E6C93-7FF3-426E-9811-D2789E364628}" presName="horz1" presStyleCnt="0"/>
      <dgm:spPr/>
    </dgm:pt>
    <dgm:pt modelId="{007E607B-F285-B247-A7B7-1542494C6CBD}" type="pres">
      <dgm:prSet presAssocID="{837E6C93-7FF3-426E-9811-D2789E364628}" presName="tx1" presStyleLbl="revTx" presStyleIdx="3" presStyleCnt="4"/>
      <dgm:spPr/>
    </dgm:pt>
    <dgm:pt modelId="{D48297DC-4B0D-9C4C-8157-B36E1DF96BFB}" type="pres">
      <dgm:prSet presAssocID="{837E6C93-7FF3-426E-9811-D2789E364628}" presName="vert1" presStyleCnt="0"/>
      <dgm:spPr/>
    </dgm:pt>
  </dgm:ptLst>
  <dgm:cxnLst>
    <dgm:cxn modelId="{3C471805-6CA7-4D75-9BF2-93196D37D9AC}" srcId="{80B8B74A-7B1E-4AB0-B94B-977A50FBB1AA}" destId="{1F1CF266-6A18-44AE-82CB-EE7B7348EB6E}" srcOrd="1" destOrd="0" parTransId="{59D8AEEB-49D9-41FC-9748-C988C893A438}" sibTransId="{D948A277-74FC-4C65-A14E-7CFE01219EDC}"/>
    <dgm:cxn modelId="{3EBB2907-7997-481C-A9C0-BA8708EDC625}" srcId="{80B8B74A-7B1E-4AB0-B94B-977A50FBB1AA}" destId="{8B7C9E82-2F89-4519-8129-7DD7BF13E859}" srcOrd="2" destOrd="0" parTransId="{34C5FCFF-E9DF-4939-A3C3-38F66DD9FF1F}" sibTransId="{2B27D45F-B56B-4CBF-AB0A-109B09336647}"/>
    <dgm:cxn modelId="{1159F069-6700-492A-8B6A-235DAB83FD6F}" srcId="{80B8B74A-7B1E-4AB0-B94B-977A50FBB1AA}" destId="{88969A0A-CCEA-46D5-A25F-CD3F73EE5748}" srcOrd="0" destOrd="0" parTransId="{4272A96B-59A6-4CE9-8F92-9898B2F5A431}" sibTransId="{AFCE245A-0BD4-48A7-A729-BC5E898A5BEC}"/>
    <dgm:cxn modelId="{4C290882-950A-40C3-8F30-1965B83C559B}" srcId="{80B8B74A-7B1E-4AB0-B94B-977A50FBB1AA}" destId="{837E6C93-7FF3-426E-9811-D2789E364628}" srcOrd="3" destOrd="0" parTransId="{1DD2106F-4AE7-4101-9139-1F81545FEAAB}" sibTransId="{C5C875ED-9EF6-4729-9AEB-0C54E941E175}"/>
    <dgm:cxn modelId="{454E3A9B-3E14-D049-90A6-EA8F01E9CEB8}" type="presOf" srcId="{837E6C93-7FF3-426E-9811-D2789E364628}" destId="{007E607B-F285-B247-A7B7-1542494C6CBD}" srcOrd="0" destOrd="0" presId="urn:microsoft.com/office/officeart/2008/layout/LinedList"/>
    <dgm:cxn modelId="{011998A1-CEAE-5A48-A671-1A9B549CA522}" type="presOf" srcId="{80B8B74A-7B1E-4AB0-B94B-977A50FBB1AA}" destId="{9851F503-15AD-174A-AE75-C2326CD99D8F}" srcOrd="0" destOrd="0" presId="urn:microsoft.com/office/officeart/2008/layout/LinedList"/>
    <dgm:cxn modelId="{436084A5-769B-1B4F-984A-F08DCCDBDC93}" type="presOf" srcId="{88969A0A-CCEA-46D5-A25F-CD3F73EE5748}" destId="{F56F01A2-0FB4-EB4E-8BDF-C44F1DA32F3C}" srcOrd="0" destOrd="0" presId="urn:microsoft.com/office/officeart/2008/layout/LinedList"/>
    <dgm:cxn modelId="{7A551CA6-F20D-1F41-AD7B-337DC9842DD9}" type="presOf" srcId="{8B7C9E82-2F89-4519-8129-7DD7BF13E859}" destId="{E9DEA2AE-0CD3-194C-AD4D-C2CEB59520DA}" srcOrd="0" destOrd="0" presId="urn:microsoft.com/office/officeart/2008/layout/LinedList"/>
    <dgm:cxn modelId="{16ADF7D7-E449-464C-B754-E7A280B61E59}" type="presOf" srcId="{1F1CF266-6A18-44AE-82CB-EE7B7348EB6E}" destId="{9569AAC7-2EA6-714E-B841-52D984D65CC2}" srcOrd="0" destOrd="0" presId="urn:microsoft.com/office/officeart/2008/layout/LinedList"/>
    <dgm:cxn modelId="{174DEFE6-9A3F-6740-83E2-DFD6D960DB54}" type="presParOf" srcId="{9851F503-15AD-174A-AE75-C2326CD99D8F}" destId="{882E4F85-AC64-5F43-80AA-372CB46F4062}" srcOrd="0" destOrd="0" presId="urn:microsoft.com/office/officeart/2008/layout/LinedList"/>
    <dgm:cxn modelId="{6FB2627A-A00D-644B-BE81-47B873208232}" type="presParOf" srcId="{9851F503-15AD-174A-AE75-C2326CD99D8F}" destId="{5AED16E5-F0A6-D347-B3A0-8316B6614A7C}" srcOrd="1" destOrd="0" presId="urn:microsoft.com/office/officeart/2008/layout/LinedList"/>
    <dgm:cxn modelId="{2153C09A-3463-434F-A319-14E98828974C}" type="presParOf" srcId="{5AED16E5-F0A6-D347-B3A0-8316B6614A7C}" destId="{F56F01A2-0FB4-EB4E-8BDF-C44F1DA32F3C}" srcOrd="0" destOrd="0" presId="urn:microsoft.com/office/officeart/2008/layout/LinedList"/>
    <dgm:cxn modelId="{824E91B4-7DC7-B545-B5B8-224EB2CC6857}" type="presParOf" srcId="{5AED16E5-F0A6-D347-B3A0-8316B6614A7C}" destId="{0EFA12EC-AC46-1D4C-9AC9-0548527AFC5A}" srcOrd="1" destOrd="0" presId="urn:microsoft.com/office/officeart/2008/layout/LinedList"/>
    <dgm:cxn modelId="{764B8C69-1FC4-154B-95B9-94B4CD66A836}" type="presParOf" srcId="{9851F503-15AD-174A-AE75-C2326CD99D8F}" destId="{6EBF73AB-90E0-6C49-90A4-72338B27361E}" srcOrd="2" destOrd="0" presId="urn:microsoft.com/office/officeart/2008/layout/LinedList"/>
    <dgm:cxn modelId="{5D19BCDB-BC07-524A-A65B-D62438F2A1F5}" type="presParOf" srcId="{9851F503-15AD-174A-AE75-C2326CD99D8F}" destId="{702A3311-6E2B-7140-A7AB-B117C4DCCD4A}" srcOrd="3" destOrd="0" presId="urn:microsoft.com/office/officeart/2008/layout/LinedList"/>
    <dgm:cxn modelId="{03BD1CF4-8A01-B449-80CB-4383ECC81624}" type="presParOf" srcId="{702A3311-6E2B-7140-A7AB-B117C4DCCD4A}" destId="{9569AAC7-2EA6-714E-B841-52D984D65CC2}" srcOrd="0" destOrd="0" presId="urn:microsoft.com/office/officeart/2008/layout/LinedList"/>
    <dgm:cxn modelId="{C9B108A5-37C0-6945-A2C4-4755E1661905}" type="presParOf" srcId="{702A3311-6E2B-7140-A7AB-B117C4DCCD4A}" destId="{BC687F39-AFF6-C342-B906-BACB72F1BECA}" srcOrd="1" destOrd="0" presId="urn:microsoft.com/office/officeart/2008/layout/LinedList"/>
    <dgm:cxn modelId="{CABAF67A-E4A5-9E4E-BB8D-7AD1617F41F4}" type="presParOf" srcId="{9851F503-15AD-174A-AE75-C2326CD99D8F}" destId="{601714DD-82C5-4746-B836-3A3220DB111A}" srcOrd="4" destOrd="0" presId="urn:microsoft.com/office/officeart/2008/layout/LinedList"/>
    <dgm:cxn modelId="{449BDC2F-E23E-EB4E-AE78-83CE9FEE7B1F}" type="presParOf" srcId="{9851F503-15AD-174A-AE75-C2326CD99D8F}" destId="{BA21B2D3-492B-E44B-A734-C504CBF0F742}" srcOrd="5" destOrd="0" presId="urn:microsoft.com/office/officeart/2008/layout/LinedList"/>
    <dgm:cxn modelId="{FB29DCB1-9DA6-A445-9A3C-03C1A0FDB9BD}" type="presParOf" srcId="{BA21B2D3-492B-E44B-A734-C504CBF0F742}" destId="{E9DEA2AE-0CD3-194C-AD4D-C2CEB59520DA}" srcOrd="0" destOrd="0" presId="urn:microsoft.com/office/officeart/2008/layout/LinedList"/>
    <dgm:cxn modelId="{B5B50158-6744-1A42-AA23-589C83B9B2FD}" type="presParOf" srcId="{BA21B2D3-492B-E44B-A734-C504CBF0F742}" destId="{3703E6C7-DCFE-E24E-9BEF-524857B4F0D8}" srcOrd="1" destOrd="0" presId="urn:microsoft.com/office/officeart/2008/layout/LinedList"/>
    <dgm:cxn modelId="{736AE51F-025E-F94C-9408-58BC62F3762B}" type="presParOf" srcId="{9851F503-15AD-174A-AE75-C2326CD99D8F}" destId="{1E8C729F-FA45-4D42-8F2E-9DEBECC76E49}" srcOrd="6" destOrd="0" presId="urn:microsoft.com/office/officeart/2008/layout/LinedList"/>
    <dgm:cxn modelId="{D506E180-65B3-6D4A-92FE-B9BE9FD90B46}" type="presParOf" srcId="{9851F503-15AD-174A-AE75-C2326CD99D8F}" destId="{E4150667-9BDB-B541-A23A-5415D4E13928}" srcOrd="7" destOrd="0" presId="urn:microsoft.com/office/officeart/2008/layout/LinedList"/>
    <dgm:cxn modelId="{55E64DEC-CD68-7C43-AC29-0B8800EC5B6E}" type="presParOf" srcId="{E4150667-9BDB-B541-A23A-5415D4E13928}" destId="{007E607B-F285-B247-A7B7-1542494C6CBD}" srcOrd="0" destOrd="0" presId="urn:microsoft.com/office/officeart/2008/layout/LinedList"/>
    <dgm:cxn modelId="{A2A371C5-EBC5-B342-B843-C36B90C0AE5F}" type="presParOf" srcId="{E4150667-9BDB-B541-A23A-5415D4E13928}" destId="{D48297DC-4B0D-9C4C-8157-B36E1DF96BF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F46F0C5-A91E-4198-9B6B-8107F1BCD156}"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D006C8E-CCC2-4B50-95AD-A95C85711DA2}">
      <dgm:prSet/>
      <dgm:spPr/>
      <dgm:t>
        <a:bodyPr/>
        <a:lstStyle/>
        <a:p>
          <a:r>
            <a:rPr lang="en-GB" dirty="0"/>
            <a:t>Capture, instrumentalization &amp; weaponization of NPT by NWS: legitimize indefinite possession by NWS &amp; management tool to enforce NNP on all others (N5 = P5). Prohibition </a:t>
          </a:r>
          <a:r>
            <a:rPr lang="en-GB" dirty="0" err="1"/>
            <a:t>è</a:t>
          </a:r>
          <a:r>
            <a:rPr lang="en-GB" dirty="0"/>
            <a:t> NP regime</a:t>
          </a:r>
          <a:endParaRPr lang="en-US" dirty="0"/>
        </a:p>
      </dgm:t>
    </dgm:pt>
    <dgm:pt modelId="{F62491B9-014F-43E1-94DF-562810BFBF9C}" type="parTrans" cxnId="{33042FCB-4D39-4186-8781-20B1F2AF5002}">
      <dgm:prSet/>
      <dgm:spPr/>
      <dgm:t>
        <a:bodyPr/>
        <a:lstStyle/>
        <a:p>
          <a:endParaRPr lang="en-US"/>
        </a:p>
      </dgm:t>
    </dgm:pt>
    <dgm:pt modelId="{B0ACF782-08E6-473C-B6B5-5857C9E538C0}" type="sibTrans" cxnId="{33042FCB-4D39-4186-8781-20B1F2AF5002}">
      <dgm:prSet/>
      <dgm:spPr/>
      <dgm:t>
        <a:bodyPr/>
        <a:lstStyle/>
        <a:p>
          <a:endParaRPr lang="en-US"/>
        </a:p>
      </dgm:t>
    </dgm:pt>
    <dgm:pt modelId="{FF799790-9E9C-4FC2-A7BB-544F4BAC786B}">
      <dgm:prSet/>
      <dgm:spPr/>
      <dgm:t>
        <a:bodyPr/>
        <a:lstStyle/>
        <a:p>
          <a:r>
            <a:rPr lang="en-GB"/>
            <a:t>i.e., deterrence trumps disarmament (national over int. security)</a:t>
          </a:r>
          <a:endParaRPr lang="en-US"/>
        </a:p>
      </dgm:t>
    </dgm:pt>
    <dgm:pt modelId="{50D187A2-37C1-4C6F-8554-790CEC3FF3B5}" type="parTrans" cxnId="{8EDD4924-0B11-4F35-94A8-C6F3DFD10628}">
      <dgm:prSet/>
      <dgm:spPr/>
      <dgm:t>
        <a:bodyPr/>
        <a:lstStyle/>
        <a:p>
          <a:endParaRPr lang="en-US"/>
        </a:p>
      </dgm:t>
    </dgm:pt>
    <dgm:pt modelId="{DB19745C-B79A-4B20-A647-675DFF7E1FEE}" type="sibTrans" cxnId="{8EDD4924-0B11-4F35-94A8-C6F3DFD10628}">
      <dgm:prSet/>
      <dgm:spPr/>
      <dgm:t>
        <a:bodyPr/>
        <a:lstStyle/>
        <a:p>
          <a:endParaRPr lang="en-US"/>
        </a:p>
      </dgm:t>
    </dgm:pt>
    <dgm:pt modelId="{38116646-B7B0-4C2A-BE09-1C1BACCE88DB}">
      <dgm:prSet/>
      <dgm:spPr/>
      <dgm:t>
        <a:bodyPr/>
        <a:lstStyle/>
        <a:p>
          <a:r>
            <a:rPr lang="en-GB"/>
            <a:t>Ban Treaty: disarmament trumps deterrence (int. over national security </a:t>
          </a:r>
          <a:r>
            <a:rPr lang="en-GB" i="1"/>
            <a:t>and</a:t>
          </a:r>
          <a:r>
            <a:rPr lang="en-GB"/>
            <a:t> humanity over security)</a:t>
          </a:r>
          <a:endParaRPr lang="en-US"/>
        </a:p>
      </dgm:t>
    </dgm:pt>
    <dgm:pt modelId="{F32EF08D-053D-4763-BABA-AD6FADB43AFE}" type="parTrans" cxnId="{9C5A9F54-C539-4D1D-85D0-BECB4C4A5F93}">
      <dgm:prSet/>
      <dgm:spPr/>
      <dgm:t>
        <a:bodyPr/>
        <a:lstStyle/>
        <a:p>
          <a:endParaRPr lang="en-US"/>
        </a:p>
      </dgm:t>
    </dgm:pt>
    <dgm:pt modelId="{E21F2E70-8383-4DE3-9CBF-85D6A8331BBD}" type="sibTrans" cxnId="{9C5A9F54-C539-4D1D-85D0-BECB4C4A5F93}">
      <dgm:prSet/>
      <dgm:spPr/>
      <dgm:t>
        <a:bodyPr/>
        <a:lstStyle/>
        <a:p>
          <a:endParaRPr lang="en-US"/>
        </a:p>
      </dgm:t>
    </dgm:pt>
    <dgm:pt modelId="{9F60FA26-CDC4-1747-A96A-EC97B34751A5}" type="pres">
      <dgm:prSet presAssocID="{3F46F0C5-A91E-4198-9B6B-8107F1BCD156}" presName="linear" presStyleCnt="0">
        <dgm:presLayoutVars>
          <dgm:animLvl val="lvl"/>
          <dgm:resizeHandles val="exact"/>
        </dgm:presLayoutVars>
      </dgm:prSet>
      <dgm:spPr/>
    </dgm:pt>
    <dgm:pt modelId="{35920589-3B63-D745-943F-753E75DEB56B}" type="pres">
      <dgm:prSet presAssocID="{AD006C8E-CCC2-4B50-95AD-A95C85711DA2}" presName="parentText" presStyleLbl="node1" presStyleIdx="0" presStyleCnt="3">
        <dgm:presLayoutVars>
          <dgm:chMax val="0"/>
          <dgm:bulletEnabled val="1"/>
        </dgm:presLayoutVars>
      </dgm:prSet>
      <dgm:spPr/>
    </dgm:pt>
    <dgm:pt modelId="{BAE75ECD-BA6A-5A40-A230-7E8F4628ED1C}" type="pres">
      <dgm:prSet presAssocID="{B0ACF782-08E6-473C-B6B5-5857C9E538C0}" presName="spacer" presStyleCnt="0"/>
      <dgm:spPr/>
    </dgm:pt>
    <dgm:pt modelId="{F97FD3AA-48FD-C246-9F09-B17C16C81968}" type="pres">
      <dgm:prSet presAssocID="{FF799790-9E9C-4FC2-A7BB-544F4BAC786B}" presName="parentText" presStyleLbl="node1" presStyleIdx="1" presStyleCnt="3">
        <dgm:presLayoutVars>
          <dgm:chMax val="0"/>
          <dgm:bulletEnabled val="1"/>
        </dgm:presLayoutVars>
      </dgm:prSet>
      <dgm:spPr/>
    </dgm:pt>
    <dgm:pt modelId="{6522E42A-70A0-8B4E-8A11-CA7C6C370FAE}" type="pres">
      <dgm:prSet presAssocID="{DB19745C-B79A-4B20-A647-675DFF7E1FEE}" presName="spacer" presStyleCnt="0"/>
      <dgm:spPr/>
    </dgm:pt>
    <dgm:pt modelId="{931A1E97-5B95-DD4F-B563-782364853611}" type="pres">
      <dgm:prSet presAssocID="{38116646-B7B0-4C2A-BE09-1C1BACCE88DB}" presName="parentText" presStyleLbl="node1" presStyleIdx="2" presStyleCnt="3">
        <dgm:presLayoutVars>
          <dgm:chMax val="0"/>
          <dgm:bulletEnabled val="1"/>
        </dgm:presLayoutVars>
      </dgm:prSet>
      <dgm:spPr/>
    </dgm:pt>
  </dgm:ptLst>
  <dgm:cxnLst>
    <dgm:cxn modelId="{8EDD4924-0B11-4F35-94A8-C6F3DFD10628}" srcId="{3F46F0C5-A91E-4198-9B6B-8107F1BCD156}" destId="{FF799790-9E9C-4FC2-A7BB-544F4BAC786B}" srcOrd="1" destOrd="0" parTransId="{50D187A2-37C1-4C6F-8554-790CEC3FF3B5}" sibTransId="{DB19745C-B79A-4B20-A647-675DFF7E1FEE}"/>
    <dgm:cxn modelId="{9C5A9F54-C539-4D1D-85D0-BECB4C4A5F93}" srcId="{3F46F0C5-A91E-4198-9B6B-8107F1BCD156}" destId="{38116646-B7B0-4C2A-BE09-1C1BACCE88DB}" srcOrd="2" destOrd="0" parTransId="{F32EF08D-053D-4763-BABA-AD6FADB43AFE}" sibTransId="{E21F2E70-8383-4DE3-9CBF-85D6A8331BBD}"/>
    <dgm:cxn modelId="{8355F998-C325-184E-ADD5-A8E02A518B91}" type="presOf" srcId="{3F46F0C5-A91E-4198-9B6B-8107F1BCD156}" destId="{9F60FA26-CDC4-1747-A96A-EC97B34751A5}" srcOrd="0" destOrd="0" presId="urn:microsoft.com/office/officeart/2005/8/layout/vList2"/>
    <dgm:cxn modelId="{746EF7B6-7072-4149-86EE-3818A58B7C30}" type="presOf" srcId="{AD006C8E-CCC2-4B50-95AD-A95C85711DA2}" destId="{35920589-3B63-D745-943F-753E75DEB56B}" srcOrd="0" destOrd="0" presId="urn:microsoft.com/office/officeart/2005/8/layout/vList2"/>
    <dgm:cxn modelId="{33042FCB-4D39-4186-8781-20B1F2AF5002}" srcId="{3F46F0C5-A91E-4198-9B6B-8107F1BCD156}" destId="{AD006C8E-CCC2-4B50-95AD-A95C85711DA2}" srcOrd="0" destOrd="0" parTransId="{F62491B9-014F-43E1-94DF-562810BFBF9C}" sibTransId="{B0ACF782-08E6-473C-B6B5-5857C9E538C0}"/>
    <dgm:cxn modelId="{2834AED6-1B20-7C47-934F-621731D754C5}" type="presOf" srcId="{38116646-B7B0-4C2A-BE09-1C1BACCE88DB}" destId="{931A1E97-5B95-DD4F-B563-782364853611}" srcOrd="0" destOrd="0" presId="urn:microsoft.com/office/officeart/2005/8/layout/vList2"/>
    <dgm:cxn modelId="{965826E0-1DD0-2F4F-BBC0-C09C7A6364A1}" type="presOf" srcId="{FF799790-9E9C-4FC2-A7BB-544F4BAC786B}" destId="{F97FD3AA-48FD-C246-9F09-B17C16C81968}" srcOrd="0" destOrd="0" presId="urn:microsoft.com/office/officeart/2005/8/layout/vList2"/>
    <dgm:cxn modelId="{73156B9A-A9A7-4049-9B5C-443823C9197D}" type="presParOf" srcId="{9F60FA26-CDC4-1747-A96A-EC97B34751A5}" destId="{35920589-3B63-D745-943F-753E75DEB56B}" srcOrd="0" destOrd="0" presId="urn:microsoft.com/office/officeart/2005/8/layout/vList2"/>
    <dgm:cxn modelId="{C56A756D-B19A-9C43-8936-1E0F1C0B1EDB}" type="presParOf" srcId="{9F60FA26-CDC4-1747-A96A-EC97B34751A5}" destId="{BAE75ECD-BA6A-5A40-A230-7E8F4628ED1C}" srcOrd="1" destOrd="0" presId="urn:microsoft.com/office/officeart/2005/8/layout/vList2"/>
    <dgm:cxn modelId="{B6C399D9-5D6A-AD41-8A83-E43525FFB845}" type="presParOf" srcId="{9F60FA26-CDC4-1747-A96A-EC97B34751A5}" destId="{F97FD3AA-48FD-C246-9F09-B17C16C81968}" srcOrd="2" destOrd="0" presId="urn:microsoft.com/office/officeart/2005/8/layout/vList2"/>
    <dgm:cxn modelId="{DBA74D8F-548B-1648-8898-92414C85C1D0}" type="presParOf" srcId="{9F60FA26-CDC4-1747-A96A-EC97B34751A5}" destId="{6522E42A-70A0-8B4E-8A11-CA7C6C370FAE}" srcOrd="3" destOrd="0" presId="urn:microsoft.com/office/officeart/2005/8/layout/vList2"/>
    <dgm:cxn modelId="{F38B2777-685C-4C45-96CB-D48BC550DBD5}" type="presParOf" srcId="{9F60FA26-CDC4-1747-A96A-EC97B34751A5}" destId="{931A1E97-5B95-DD4F-B563-78236485361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AD5EFA-C728-4DF9-BF22-3E4F307A7C80}" type="doc">
      <dgm:prSet loTypeId="urn:microsoft.com/office/officeart/2008/layout/LinedList" loCatId="list" qsTypeId="urn:microsoft.com/office/officeart/2005/8/quickstyle/simple5" qsCatId="simple" csTypeId="urn:microsoft.com/office/officeart/2005/8/colors/colorful2" csCatId="colorful"/>
      <dgm:spPr/>
      <dgm:t>
        <a:bodyPr/>
        <a:lstStyle/>
        <a:p>
          <a:endParaRPr lang="en-US"/>
        </a:p>
      </dgm:t>
    </dgm:pt>
    <dgm:pt modelId="{010C672C-FF07-4094-AC2F-74F271A8A3A6}">
      <dgm:prSet/>
      <dgm:spPr/>
      <dgm:t>
        <a:bodyPr/>
        <a:lstStyle/>
        <a:p>
          <a:r>
            <a:rPr lang="en-GB"/>
            <a:t>80% reductions since Cold War peak, but:</a:t>
          </a:r>
          <a:endParaRPr lang="en-US"/>
        </a:p>
      </dgm:t>
    </dgm:pt>
    <dgm:pt modelId="{40D5E963-F4D0-40E4-88AD-396CD4F43CEE}" type="parTrans" cxnId="{28C07D8A-C681-497D-86C7-61B11EBBFA26}">
      <dgm:prSet/>
      <dgm:spPr/>
      <dgm:t>
        <a:bodyPr/>
        <a:lstStyle/>
        <a:p>
          <a:endParaRPr lang="en-US"/>
        </a:p>
      </dgm:t>
    </dgm:pt>
    <dgm:pt modelId="{36B6B70C-F5EC-4759-85FC-26A0C3A8489D}" type="sibTrans" cxnId="{28C07D8A-C681-497D-86C7-61B11EBBFA26}">
      <dgm:prSet/>
      <dgm:spPr/>
      <dgm:t>
        <a:bodyPr/>
        <a:lstStyle/>
        <a:p>
          <a:endParaRPr lang="en-US"/>
        </a:p>
      </dgm:t>
    </dgm:pt>
    <dgm:pt modelId="{F901EE85-BB30-49F5-B014-8C61AF569917}">
      <dgm:prSet/>
      <dgm:spPr/>
      <dgm:t>
        <a:bodyPr/>
        <a:lstStyle/>
        <a:p>
          <a:r>
            <a:rPr lang="en-GB"/>
            <a:t>Arms control efforts: stalled/in reverse</a:t>
          </a:r>
          <a:endParaRPr lang="en-US"/>
        </a:p>
      </dgm:t>
    </dgm:pt>
    <dgm:pt modelId="{13084096-B279-49DD-B00E-55DCE6773005}" type="parTrans" cxnId="{9627C459-91FC-481E-9D90-78428FB2403D}">
      <dgm:prSet/>
      <dgm:spPr/>
      <dgm:t>
        <a:bodyPr/>
        <a:lstStyle/>
        <a:p>
          <a:endParaRPr lang="en-US"/>
        </a:p>
      </dgm:t>
    </dgm:pt>
    <dgm:pt modelId="{945A9519-6967-437E-939F-DA42DC3CBE9A}" type="sibTrans" cxnId="{9627C459-91FC-481E-9D90-78428FB2403D}">
      <dgm:prSet/>
      <dgm:spPr/>
      <dgm:t>
        <a:bodyPr/>
        <a:lstStyle/>
        <a:p>
          <a:endParaRPr lang="en-US"/>
        </a:p>
      </dgm:t>
    </dgm:pt>
    <dgm:pt modelId="{86358CDE-34F3-447E-879F-5991B40B808C}">
      <dgm:prSet/>
      <dgm:spPr/>
      <dgm:t>
        <a:bodyPr/>
        <a:lstStyle/>
        <a:p>
          <a:r>
            <a:rPr lang="en-GB"/>
            <a:t>NPT: no longer fit for purpose (normative capacity exhausted)?</a:t>
          </a:r>
          <a:endParaRPr lang="en-US"/>
        </a:p>
      </dgm:t>
    </dgm:pt>
    <dgm:pt modelId="{E406C895-32C0-4AD3-A510-D170E23A97F4}" type="parTrans" cxnId="{5A63DDDF-B0B0-4947-BC9E-8D444CC02CDF}">
      <dgm:prSet/>
      <dgm:spPr/>
      <dgm:t>
        <a:bodyPr/>
        <a:lstStyle/>
        <a:p>
          <a:endParaRPr lang="en-US"/>
        </a:p>
      </dgm:t>
    </dgm:pt>
    <dgm:pt modelId="{F56C86F7-0D91-4156-AB8E-31A1C7B08E87}" type="sibTrans" cxnId="{5A63DDDF-B0B0-4947-BC9E-8D444CC02CDF}">
      <dgm:prSet/>
      <dgm:spPr/>
      <dgm:t>
        <a:bodyPr/>
        <a:lstStyle/>
        <a:p>
          <a:endParaRPr lang="en-US"/>
        </a:p>
      </dgm:t>
    </dgm:pt>
    <dgm:pt modelId="{021BB260-1562-2649-92FD-418738BF40AE}" type="pres">
      <dgm:prSet presAssocID="{A5AD5EFA-C728-4DF9-BF22-3E4F307A7C80}" presName="vert0" presStyleCnt="0">
        <dgm:presLayoutVars>
          <dgm:dir/>
          <dgm:animOne val="branch"/>
          <dgm:animLvl val="lvl"/>
        </dgm:presLayoutVars>
      </dgm:prSet>
      <dgm:spPr/>
    </dgm:pt>
    <dgm:pt modelId="{FCD3CF1C-871A-984A-A589-24ABBD8700B6}" type="pres">
      <dgm:prSet presAssocID="{010C672C-FF07-4094-AC2F-74F271A8A3A6}" presName="thickLine" presStyleLbl="alignNode1" presStyleIdx="0" presStyleCnt="3"/>
      <dgm:spPr/>
    </dgm:pt>
    <dgm:pt modelId="{34FD7A57-3BAB-6242-A49C-259AEBCACAEA}" type="pres">
      <dgm:prSet presAssocID="{010C672C-FF07-4094-AC2F-74F271A8A3A6}" presName="horz1" presStyleCnt="0"/>
      <dgm:spPr/>
    </dgm:pt>
    <dgm:pt modelId="{E2BC5427-581B-BB4C-9E29-CFEC2BB07FFB}" type="pres">
      <dgm:prSet presAssocID="{010C672C-FF07-4094-AC2F-74F271A8A3A6}" presName="tx1" presStyleLbl="revTx" presStyleIdx="0" presStyleCnt="3"/>
      <dgm:spPr/>
    </dgm:pt>
    <dgm:pt modelId="{C9E7A091-CB7C-7D48-8916-C180CD84060E}" type="pres">
      <dgm:prSet presAssocID="{010C672C-FF07-4094-AC2F-74F271A8A3A6}" presName="vert1" presStyleCnt="0"/>
      <dgm:spPr/>
    </dgm:pt>
    <dgm:pt modelId="{D8BA8DF8-1CF5-1345-8F29-C663258A6356}" type="pres">
      <dgm:prSet presAssocID="{F901EE85-BB30-49F5-B014-8C61AF569917}" presName="thickLine" presStyleLbl="alignNode1" presStyleIdx="1" presStyleCnt="3"/>
      <dgm:spPr/>
    </dgm:pt>
    <dgm:pt modelId="{1C145E16-50C4-AD47-B995-2A0366AC6C95}" type="pres">
      <dgm:prSet presAssocID="{F901EE85-BB30-49F5-B014-8C61AF569917}" presName="horz1" presStyleCnt="0"/>
      <dgm:spPr/>
    </dgm:pt>
    <dgm:pt modelId="{6E77E7C1-9B86-104C-AFAF-5EC736E36467}" type="pres">
      <dgm:prSet presAssocID="{F901EE85-BB30-49F5-B014-8C61AF569917}" presName="tx1" presStyleLbl="revTx" presStyleIdx="1" presStyleCnt="3"/>
      <dgm:spPr/>
    </dgm:pt>
    <dgm:pt modelId="{FD2DF4C8-D96D-9F47-A8C3-505F2B459C78}" type="pres">
      <dgm:prSet presAssocID="{F901EE85-BB30-49F5-B014-8C61AF569917}" presName="vert1" presStyleCnt="0"/>
      <dgm:spPr/>
    </dgm:pt>
    <dgm:pt modelId="{28755BD4-A322-3F4F-A285-D39B9EE12A3C}" type="pres">
      <dgm:prSet presAssocID="{86358CDE-34F3-447E-879F-5991B40B808C}" presName="thickLine" presStyleLbl="alignNode1" presStyleIdx="2" presStyleCnt="3"/>
      <dgm:spPr/>
    </dgm:pt>
    <dgm:pt modelId="{B941EA33-F937-654C-8B23-12815C1872EA}" type="pres">
      <dgm:prSet presAssocID="{86358CDE-34F3-447E-879F-5991B40B808C}" presName="horz1" presStyleCnt="0"/>
      <dgm:spPr/>
    </dgm:pt>
    <dgm:pt modelId="{F3A54911-378C-8A4F-8DDC-6696312DC093}" type="pres">
      <dgm:prSet presAssocID="{86358CDE-34F3-447E-879F-5991B40B808C}" presName="tx1" presStyleLbl="revTx" presStyleIdx="2" presStyleCnt="3"/>
      <dgm:spPr/>
    </dgm:pt>
    <dgm:pt modelId="{D499D59E-48D4-7849-9BD2-03AC3E043200}" type="pres">
      <dgm:prSet presAssocID="{86358CDE-34F3-447E-879F-5991B40B808C}" presName="vert1" presStyleCnt="0"/>
      <dgm:spPr/>
    </dgm:pt>
  </dgm:ptLst>
  <dgm:cxnLst>
    <dgm:cxn modelId="{E37AD854-16C9-D840-B2F0-945D3302C970}" type="presOf" srcId="{F901EE85-BB30-49F5-B014-8C61AF569917}" destId="{6E77E7C1-9B86-104C-AFAF-5EC736E36467}" srcOrd="0" destOrd="0" presId="urn:microsoft.com/office/officeart/2008/layout/LinedList"/>
    <dgm:cxn modelId="{9627C459-91FC-481E-9D90-78428FB2403D}" srcId="{A5AD5EFA-C728-4DF9-BF22-3E4F307A7C80}" destId="{F901EE85-BB30-49F5-B014-8C61AF569917}" srcOrd="1" destOrd="0" parTransId="{13084096-B279-49DD-B00E-55DCE6773005}" sibTransId="{945A9519-6967-437E-939F-DA42DC3CBE9A}"/>
    <dgm:cxn modelId="{88954A60-24B0-1940-9932-25AF5D07D409}" type="presOf" srcId="{86358CDE-34F3-447E-879F-5991B40B808C}" destId="{F3A54911-378C-8A4F-8DDC-6696312DC093}" srcOrd="0" destOrd="0" presId="urn:microsoft.com/office/officeart/2008/layout/LinedList"/>
    <dgm:cxn modelId="{EFE5BE7E-412E-424C-AC81-1DD3314AB147}" type="presOf" srcId="{A5AD5EFA-C728-4DF9-BF22-3E4F307A7C80}" destId="{021BB260-1562-2649-92FD-418738BF40AE}" srcOrd="0" destOrd="0" presId="urn:microsoft.com/office/officeart/2008/layout/LinedList"/>
    <dgm:cxn modelId="{28C07D8A-C681-497D-86C7-61B11EBBFA26}" srcId="{A5AD5EFA-C728-4DF9-BF22-3E4F307A7C80}" destId="{010C672C-FF07-4094-AC2F-74F271A8A3A6}" srcOrd="0" destOrd="0" parTransId="{40D5E963-F4D0-40E4-88AD-396CD4F43CEE}" sibTransId="{36B6B70C-F5EC-4759-85FC-26A0C3A8489D}"/>
    <dgm:cxn modelId="{5A63DDDF-B0B0-4947-BC9E-8D444CC02CDF}" srcId="{A5AD5EFA-C728-4DF9-BF22-3E4F307A7C80}" destId="{86358CDE-34F3-447E-879F-5991B40B808C}" srcOrd="2" destOrd="0" parTransId="{E406C895-32C0-4AD3-A510-D170E23A97F4}" sibTransId="{F56C86F7-0D91-4156-AB8E-31A1C7B08E87}"/>
    <dgm:cxn modelId="{C01B7BE5-A1B6-F748-B809-619ECB093053}" type="presOf" srcId="{010C672C-FF07-4094-AC2F-74F271A8A3A6}" destId="{E2BC5427-581B-BB4C-9E29-CFEC2BB07FFB}" srcOrd="0" destOrd="0" presId="urn:microsoft.com/office/officeart/2008/layout/LinedList"/>
    <dgm:cxn modelId="{D4A5CC66-08B4-7344-BE4F-EA4840248208}" type="presParOf" srcId="{021BB260-1562-2649-92FD-418738BF40AE}" destId="{FCD3CF1C-871A-984A-A589-24ABBD8700B6}" srcOrd="0" destOrd="0" presId="urn:microsoft.com/office/officeart/2008/layout/LinedList"/>
    <dgm:cxn modelId="{C42ED4E4-04AA-1046-BD8F-2D1C9171A9A9}" type="presParOf" srcId="{021BB260-1562-2649-92FD-418738BF40AE}" destId="{34FD7A57-3BAB-6242-A49C-259AEBCACAEA}" srcOrd="1" destOrd="0" presId="urn:microsoft.com/office/officeart/2008/layout/LinedList"/>
    <dgm:cxn modelId="{60645012-1C85-5449-A61A-C01550AC3A50}" type="presParOf" srcId="{34FD7A57-3BAB-6242-A49C-259AEBCACAEA}" destId="{E2BC5427-581B-BB4C-9E29-CFEC2BB07FFB}" srcOrd="0" destOrd="0" presId="urn:microsoft.com/office/officeart/2008/layout/LinedList"/>
    <dgm:cxn modelId="{8B2B18A1-2505-A141-87C8-A9FDCF78A222}" type="presParOf" srcId="{34FD7A57-3BAB-6242-A49C-259AEBCACAEA}" destId="{C9E7A091-CB7C-7D48-8916-C180CD84060E}" srcOrd="1" destOrd="0" presId="urn:microsoft.com/office/officeart/2008/layout/LinedList"/>
    <dgm:cxn modelId="{4D805997-D5CF-E549-9928-C135181B67F1}" type="presParOf" srcId="{021BB260-1562-2649-92FD-418738BF40AE}" destId="{D8BA8DF8-1CF5-1345-8F29-C663258A6356}" srcOrd="2" destOrd="0" presId="urn:microsoft.com/office/officeart/2008/layout/LinedList"/>
    <dgm:cxn modelId="{454880F8-9C7F-E348-BE7F-C76AF530B458}" type="presParOf" srcId="{021BB260-1562-2649-92FD-418738BF40AE}" destId="{1C145E16-50C4-AD47-B995-2A0366AC6C95}" srcOrd="3" destOrd="0" presId="urn:microsoft.com/office/officeart/2008/layout/LinedList"/>
    <dgm:cxn modelId="{0A44D77E-89E4-3940-B7F9-2349CA8AE1FC}" type="presParOf" srcId="{1C145E16-50C4-AD47-B995-2A0366AC6C95}" destId="{6E77E7C1-9B86-104C-AFAF-5EC736E36467}" srcOrd="0" destOrd="0" presId="urn:microsoft.com/office/officeart/2008/layout/LinedList"/>
    <dgm:cxn modelId="{E3FB1A34-C42D-014E-953C-CC14D480172B}" type="presParOf" srcId="{1C145E16-50C4-AD47-B995-2A0366AC6C95}" destId="{FD2DF4C8-D96D-9F47-A8C3-505F2B459C78}" srcOrd="1" destOrd="0" presId="urn:microsoft.com/office/officeart/2008/layout/LinedList"/>
    <dgm:cxn modelId="{FA0C81B7-4FB3-B14F-AE44-0B2467940E93}" type="presParOf" srcId="{021BB260-1562-2649-92FD-418738BF40AE}" destId="{28755BD4-A322-3F4F-A285-D39B9EE12A3C}" srcOrd="4" destOrd="0" presId="urn:microsoft.com/office/officeart/2008/layout/LinedList"/>
    <dgm:cxn modelId="{F49AD82F-FA48-F447-B77B-3806C1E3296E}" type="presParOf" srcId="{021BB260-1562-2649-92FD-418738BF40AE}" destId="{B941EA33-F937-654C-8B23-12815C1872EA}" srcOrd="5" destOrd="0" presId="urn:microsoft.com/office/officeart/2008/layout/LinedList"/>
    <dgm:cxn modelId="{D09899B6-D5D2-F244-B4F3-290761400539}" type="presParOf" srcId="{B941EA33-F937-654C-8B23-12815C1872EA}" destId="{F3A54911-378C-8A4F-8DDC-6696312DC093}" srcOrd="0" destOrd="0" presId="urn:microsoft.com/office/officeart/2008/layout/LinedList"/>
    <dgm:cxn modelId="{FF6E887F-5A7B-7146-858D-924206FAA19F}" type="presParOf" srcId="{B941EA33-F937-654C-8B23-12815C1872EA}" destId="{D499D59E-48D4-7849-9BD2-03AC3E04320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85E54F-EB07-469B-98DE-7DE35AB24D15}" type="doc">
      <dgm:prSet loTypeId="urn:microsoft.com/office/officeart/2009/3/layout/HorizontalOrganizationChart" loCatId="hierarchy" qsTypeId="urn:microsoft.com/office/officeart/2005/8/quickstyle/simple2" qsCatId="simple" csTypeId="urn:microsoft.com/office/officeart/2005/8/colors/colorful2" csCatId="colorful"/>
      <dgm:spPr/>
      <dgm:t>
        <a:bodyPr/>
        <a:lstStyle/>
        <a:p>
          <a:endParaRPr lang="en-US"/>
        </a:p>
      </dgm:t>
    </dgm:pt>
    <dgm:pt modelId="{72A571AB-02A0-4ADD-90FC-F62599767C14}">
      <dgm:prSet/>
      <dgm:spPr/>
      <dgm:t>
        <a:bodyPr/>
        <a:lstStyle/>
        <a:p>
          <a:r>
            <a:rPr lang="en-GB"/>
            <a:t>The bomb – original NPT premise</a:t>
          </a:r>
          <a:endParaRPr lang="en-US"/>
        </a:p>
      </dgm:t>
    </dgm:pt>
    <dgm:pt modelId="{A55D66A7-5E2A-4311-8C60-E7EE1D75DAF3}" type="parTrans" cxnId="{E641BCAD-FB5E-4FE9-AD40-9CDF951E4D5B}">
      <dgm:prSet/>
      <dgm:spPr/>
      <dgm:t>
        <a:bodyPr/>
        <a:lstStyle/>
        <a:p>
          <a:endParaRPr lang="en-US"/>
        </a:p>
      </dgm:t>
    </dgm:pt>
    <dgm:pt modelId="{89C2AF6A-449C-4A50-9F71-C7B2824B437F}" type="sibTrans" cxnId="{E641BCAD-FB5E-4FE9-AD40-9CDF951E4D5B}">
      <dgm:prSet/>
      <dgm:spPr/>
      <dgm:t>
        <a:bodyPr/>
        <a:lstStyle/>
        <a:p>
          <a:endParaRPr lang="en-US"/>
        </a:p>
      </dgm:t>
    </dgm:pt>
    <dgm:pt modelId="{09C5DD46-CD3F-448A-AAE0-C3471B0F67D2}">
      <dgm:prSet/>
      <dgm:spPr/>
      <dgm:t>
        <a:bodyPr/>
        <a:lstStyle/>
        <a:p>
          <a:r>
            <a:rPr lang="en-GB"/>
            <a:t>Who has them – the instrumentalized reinterpretation of NPT</a:t>
          </a:r>
          <a:endParaRPr lang="en-US"/>
        </a:p>
      </dgm:t>
    </dgm:pt>
    <dgm:pt modelId="{96A2FCBE-4C26-4DE6-8FE1-793972922E63}" type="parTrans" cxnId="{1A6C5F1D-B9FF-4AF3-A730-6B5E5D18ABA2}">
      <dgm:prSet/>
      <dgm:spPr/>
      <dgm:t>
        <a:bodyPr/>
        <a:lstStyle/>
        <a:p>
          <a:endParaRPr lang="en-US"/>
        </a:p>
      </dgm:t>
    </dgm:pt>
    <dgm:pt modelId="{A54BDA9C-B416-4550-846E-0E0369377E94}" type="sibTrans" cxnId="{1A6C5F1D-B9FF-4AF3-A730-6B5E5D18ABA2}">
      <dgm:prSet/>
      <dgm:spPr/>
      <dgm:t>
        <a:bodyPr/>
        <a:lstStyle/>
        <a:p>
          <a:endParaRPr lang="en-US"/>
        </a:p>
      </dgm:t>
    </dgm:pt>
    <dgm:pt modelId="{1C21FA0D-F43D-4E34-87A9-831854484260}">
      <dgm:prSet/>
      <dgm:spPr/>
      <dgm:t>
        <a:bodyPr/>
        <a:lstStyle/>
        <a:p>
          <a:r>
            <a:rPr lang="en-GB"/>
            <a:t>Article VI (“each” party, “effective measures,” “early date”)</a:t>
          </a:r>
          <a:endParaRPr lang="en-US"/>
        </a:p>
      </dgm:t>
    </dgm:pt>
    <dgm:pt modelId="{C88C58FD-FDAB-4AAC-B14F-57B97AA400E2}" type="parTrans" cxnId="{74122665-17A7-4E2A-8D19-D050B6FB237C}">
      <dgm:prSet/>
      <dgm:spPr/>
      <dgm:t>
        <a:bodyPr/>
        <a:lstStyle/>
        <a:p>
          <a:endParaRPr lang="en-US"/>
        </a:p>
      </dgm:t>
    </dgm:pt>
    <dgm:pt modelId="{65EB8792-6292-47F8-B103-B1E44AA55C21}" type="sibTrans" cxnId="{74122665-17A7-4E2A-8D19-D050B6FB237C}">
      <dgm:prSet/>
      <dgm:spPr/>
      <dgm:t>
        <a:bodyPr/>
        <a:lstStyle/>
        <a:p>
          <a:endParaRPr lang="en-US"/>
        </a:p>
      </dgm:t>
    </dgm:pt>
    <dgm:pt modelId="{7A9D144A-58BD-4B22-90B1-08B56D8AF85A}">
      <dgm:prSet/>
      <dgm:spPr/>
      <dgm:t>
        <a:bodyPr/>
        <a:lstStyle/>
        <a:p>
          <a:r>
            <a:rPr lang="en-GB"/>
            <a:t>ICJ Advisory Opinion (1996)</a:t>
          </a:r>
          <a:endParaRPr lang="en-US"/>
        </a:p>
      </dgm:t>
    </dgm:pt>
    <dgm:pt modelId="{B9C12CEC-9E3F-4266-AFAC-FB9D49AE6C2B}" type="parTrans" cxnId="{E6C985A9-EBC6-4BAC-9763-3E66A1238387}">
      <dgm:prSet/>
      <dgm:spPr/>
      <dgm:t>
        <a:bodyPr/>
        <a:lstStyle/>
        <a:p>
          <a:endParaRPr lang="en-US"/>
        </a:p>
      </dgm:t>
    </dgm:pt>
    <dgm:pt modelId="{DFDDC04C-A188-40CD-B44E-E6D29EAFB435}" type="sibTrans" cxnId="{E6C985A9-EBC6-4BAC-9763-3E66A1238387}">
      <dgm:prSet/>
      <dgm:spPr/>
      <dgm:t>
        <a:bodyPr/>
        <a:lstStyle/>
        <a:p>
          <a:endParaRPr lang="en-US"/>
        </a:p>
      </dgm:t>
    </dgm:pt>
    <dgm:pt modelId="{E4323E7D-EEB4-427F-BEC9-58BD7225E3B6}">
      <dgm:prSet/>
      <dgm:spPr/>
      <dgm:t>
        <a:bodyPr/>
        <a:lstStyle/>
        <a:p>
          <a:r>
            <a:rPr lang="en-GB"/>
            <a:t>Generally contrary</a:t>
          </a:r>
          <a:endParaRPr lang="en-US"/>
        </a:p>
      </dgm:t>
    </dgm:pt>
    <dgm:pt modelId="{041D929F-1F61-4B48-BB37-0107165A926E}" type="parTrans" cxnId="{034DE51D-BED3-45EB-A1FD-42DE928FEC70}">
      <dgm:prSet/>
      <dgm:spPr/>
      <dgm:t>
        <a:bodyPr/>
        <a:lstStyle/>
        <a:p>
          <a:endParaRPr lang="en-US"/>
        </a:p>
      </dgm:t>
    </dgm:pt>
    <dgm:pt modelId="{E78400AB-DC32-44A7-AC92-3289A9E16884}" type="sibTrans" cxnId="{034DE51D-BED3-45EB-A1FD-42DE928FEC70}">
      <dgm:prSet/>
      <dgm:spPr/>
      <dgm:t>
        <a:bodyPr/>
        <a:lstStyle/>
        <a:p>
          <a:endParaRPr lang="en-US"/>
        </a:p>
      </dgm:t>
    </dgm:pt>
    <dgm:pt modelId="{4858C19F-726F-4ED0-A60D-DDD5741FD63D}">
      <dgm:prSet/>
      <dgm:spPr/>
      <dgm:t>
        <a:bodyPr/>
        <a:lstStyle/>
        <a:p>
          <a:r>
            <a:rPr lang="en-GB"/>
            <a:t>State survival under threat</a:t>
          </a:r>
          <a:endParaRPr lang="en-US"/>
        </a:p>
      </dgm:t>
    </dgm:pt>
    <dgm:pt modelId="{8933DB7C-A467-460C-9881-C4711F48D6BC}" type="parTrans" cxnId="{F557B557-DC49-4D0B-AC61-C0B4708B5ED7}">
      <dgm:prSet/>
      <dgm:spPr/>
      <dgm:t>
        <a:bodyPr/>
        <a:lstStyle/>
        <a:p>
          <a:endParaRPr lang="en-US"/>
        </a:p>
      </dgm:t>
    </dgm:pt>
    <dgm:pt modelId="{95D71A17-E4EE-42C9-9EB9-F9C6CD540827}" type="sibTrans" cxnId="{F557B557-DC49-4D0B-AC61-C0B4708B5ED7}">
      <dgm:prSet/>
      <dgm:spPr/>
      <dgm:t>
        <a:bodyPr/>
        <a:lstStyle/>
        <a:p>
          <a:endParaRPr lang="en-US"/>
        </a:p>
      </dgm:t>
    </dgm:pt>
    <dgm:pt modelId="{B0436623-D314-4082-930B-A9C5DF6CEC82}">
      <dgm:prSet/>
      <dgm:spPr/>
      <dgm:t>
        <a:bodyPr/>
        <a:lstStyle/>
        <a:p>
          <a:r>
            <a:rPr lang="en-GB"/>
            <a:t>Pursue </a:t>
          </a:r>
          <a:r>
            <a:rPr lang="en-GB" i="1"/>
            <a:t>and conclude </a:t>
          </a:r>
          <a:r>
            <a:rPr lang="en-GB"/>
            <a:t>negotiations</a:t>
          </a:r>
          <a:endParaRPr lang="en-US"/>
        </a:p>
      </dgm:t>
    </dgm:pt>
    <dgm:pt modelId="{22A424FB-1CB0-4822-9CDF-5C5EA699730B}" type="parTrans" cxnId="{02945CE3-35BB-424C-9017-E7B78315FC97}">
      <dgm:prSet/>
      <dgm:spPr/>
      <dgm:t>
        <a:bodyPr/>
        <a:lstStyle/>
        <a:p>
          <a:endParaRPr lang="en-US"/>
        </a:p>
      </dgm:t>
    </dgm:pt>
    <dgm:pt modelId="{DD18D55A-904F-4E2D-9666-C642A2070CDD}" type="sibTrans" cxnId="{02945CE3-35BB-424C-9017-E7B78315FC97}">
      <dgm:prSet/>
      <dgm:spPr/>
      <dgm:t>
        <a:bodyPr/>
        <a:lstStyle/>
        <a:p>
          <a:endParaRPr lang="en-US"/>
        </a:p>
      </dgm:t>
    </dgm:pt>
    <dgm:pt modelId="{703E6F45-0571-BA45-9470-CE119DFA68E1}" type="pres">
      <dgm:prSet presAssocID="{9E85E54F-EB07-469B-98DE-7DE35AB24D15}" presName="hierChild1" presStyleCnt="0">
        <dgm:presLayoutVars>
          <dgm:orgChart val="1"/>
          <dgm:chPref val="1"/>
          <dgm:dir/>
          <dgm:animOne val="branch"/>
          <dgm:animLvl val="lvl"/>
          <dgm:resizeHandles/>
        </dgm:presLayoutVars>
      </dgm:prSet>
      <dgm:spPr/>
    </dgm:pt>
    <dgm:pt modelId="{AD537824-E2FE-384C-9DD1-06E63DF7E321}" type="pres">
      <dgm:prSet presAssocID="{72A571AB-02A0-4ADD-90FC-F62599767C14}" presName="hierRoot1" presStyleCnt="0">
        <dgm:presLayoutVars>
          <dgm:hierBranch val="init"/>
        </dgm:presLayoutVars>
      </dgm:prSet>
      <dgm:spPr/>
    </dgm:pt>
    <dgm:pt modelId="{5E27BA0F-1A76-DF49-B3BE-60C677BDC46F}" type="pres">
      <dgm:prSet presAssocID="{72A571AB-02A0-4ADD-90FC-F62599767C14}" presName="rootComposite1" presStyleCnt="0"/>
      <dgm:spPr/>
    </dgm:pt>
    <dgm:pt modelId="{AA6DA754-A0A5-E74C-BA1D-CB4179A43CB3}" type="pres">
      <dgm:prSet presAssocID="{72A571AB-02A0-4ADD-90FC-F62599767C14}" presName="rootText1" presStyleLbl="node0" presStyleIdx="0" presStyleCnt="4">
        <dgm:presLayoutVars>
          <dgm:chPref val="3"/>
        </dgm:presLayoutVars>
      </dgm:prSet>
      <dgm:spPr/>
    </dgm:pt>
    <dgm:pt modelId="{2F1687B2-15F8-F240-827D-3549AD2EF53C}" type="pres">
      <dgm:prSet presAssocID="{72A571AB-02A0-4ADD-90FC-F62599767C14}" presName="rootConnector1" presStyleLbl="node1" presStyleIdx="0" presStyleCnt="0"/>
      <dgm:spPr/>
    </dgm:pt>
    <dgm:pt modelId="{A7C8A7E6-D79E-D44C-8581-244FC73A841D}" type="pres">
      <dgm:prSet presAssocID="{72A571AB-02A0-4ADD-90FC-F62599767C14}" presName="hierChild2" presStyleCnt="0"/>
      <dgm:spPr/>
    </dgm:pt>
    <dgm:pt modelId="{52F6D026-4C7B-8248-8A6D-774A267CFB8A}" type="pres">
      <dgm:prSet presAssocID="{72A571AB-02A0-4ADD-90FC-F62599767C14}" presName="hierChild3" presStyleCnt="0"/>
      <dgm:spPr/>
    </dgm:pt>
    <dgm:pt modelId="{6C6A2524-725A-B44B-945B-3CE1D6FCAD4A}" type="pres">
      <dgm:prSet presAssocID="{09C5DD46-CD3F-448A-AAE0-C3471B0F67D2}" presName="hierRoot1" presStyleCnt="0">
        <dgm:presLayoutVars>
          <dgm:hierBranch val="init"/>
        </dgm:presLayoutVars>
      </dgm:prSet>
      <dgm:spPr/>
    </dgm:pt>
    <dgm:pt modelId="{F97A9264-5D5C-C144-B959-EE4FA027B936}" type="pres">
      <dgm:prSet presAssocID="{09C5DD46-CD3F-448A-AAE0-C3471B0F67D2}" presName="rootComposite1" presStyleCnt="0"/>
      <dgm:spPr/>
    </dgm:pt>
    <dgm:pt modelId="{592EBB01-9408-094F-8AA3-6B9C2542E5C4}" type="pres">
      <dgm:prSet presAssocID="{09C5DD46-CD3F-448A-AAE0-C3471B0F67D2}" presName="rootText1" presStyleLbl="node0" presStyleIdx="1" presStyleCnt="4">
        <dgm:presLayoutVars>
          <dgm:chPref val="3"/>
        </dgm:presLayoutVars>
      </dgm:prSet>
      <dgm:spPr/>
    </dgm:pt>
    <dgm:pt modelId="{5EF2260E-8945-FF40-AB7D-F6799C19090B}" type="pres">
      <dgm:prSet presAssocID="{09C5DD46-CD3F-448A-AAE0-C3471B0F67D2}" presName="rootConnector1" presStyleLbl="node1" presStyleIdx="0" presStyleCnt="0"/>
      <dgm:spPr/>
    </dgm:pt>
    <dgm:pt modelId="{F5A33A14-ADAB-AB41-96EB-6E5351EA36BA}" type="pres">
      <dgm:prSet presAssocID="{09C5DD46-CD3F-448A-AAE0-C3471B0F67D2}" presName="hierChild2" presStyleCnt="0"/>
      <dgm:spPr/>
    </dgm:pt>
    <dgm:pt modelId="{9F27601E-3FD5-904F-8191-6275E139FAA1}" type="pres">
      <dgm:prSet presAssocID="{09C5DD46-CD3F-448A-AAE0-C3471B0F67D2}" presName="hierChild3" presStyleCnt="0"/>
      <dgm:spPr/>
    </dgm:pt>
    <dgm:pt modelId="{A2263F31-027B-2246-8AB4-67F35BBAE5C7}" type="pres">
      <dgm:prSet presAssocID="{1C21FA0D-F43D-4E34-87A9-831854484260}" presName="hierRoot1" presStyleCnt="0">
        <dgm:presLayoutVars>
          <dgm:hierBranch val="init"/>
        </dgm:presLayoutVars>
      </dgm:prSet>
      <dgm:spPr/>
    </dgm:pt>
    <dgm:pt modelId="{B668E217-66EF-2B47-AF78-C4A18CA4691A}" type="pres">
      <dgm:prSet presAssocID="{1C21FA0D-F43D-4E34-87A9-831854484260}" presName="rootComposite1" presStyleCnt="0"/>
      <dgm:spPr/>
    </dgm:pt>
    <dgm:pt modelId="{10C91872-1356-AF48-9CD2-5E6359F0D99A}" type="pres">
      <dgm:prSet presAssocID="{1C21FA0D-F43D-4E34-87A9-831854484260}" presName="rootText1" presStyleLbl="node0" presStyleIdx="2" presStyleCnt="4">
        <dgm:presLayoutVars>
          <dgm:chPref val="3"/>
        </dgm:presLayoutVars>
      </dgm:prSet>
      <dgm:spPr/>
    </dgm:pt>
    <dgm:pt modelId="{6CE93196-3522-9E40-A4B4-8042C392FEBB}" type="pres">
      <dgm:prSet presAssocID="{1C21FA0D-F43D-4E34-87A9-831854484260}" presName="rootConnector1" presStyleLbl="node1" presStyleIdx="0" presStyleCnt="0"/>
      <dgm:spPr/>
    </dgm:pt>
    <dgm:pt modelId="{B355EC55-D362-774D-B3D7-BED57EF44D8E}" type="pres">
      <dgm:prSet presAssocID="{1C21FA0D-F43D-4E34-87A9-831854484260}" presName="hierChild2" presStyleCnt="0"/>
      <dgm:spPr/>
    </dgm:pt>
    <dgm:pt modelId="{77EA8EB3-FB88-A545-972E-E54BEADC4FE0}" type="pres">
      <dgm:prSet presAssocID="{1C21FA0D-F43D-4E34-87A9-831854484260}" presName="hierChild3" presStyleCnt="0"/>
      <dgm:spPr/>
    </dgm:pt>
    <dgm:pt modelId="{57E2FFE8-EAD4-7D48-AD44-A405A5CD1E30}" type="pres">
      <dgm:prSet presAssocID="{7A9D144A-58BD-4B22-90B1-08B56D8AF85A}" presName="hierRoot1" presStyleCnt="0">
        <dgm:presLayoutVars>
          <dgm:hierBranch val="init"/>
        </dgm:presLayoutVars>
      </dgm:prSet>
      <dgm:spPr/>
    </dgm:pt>
    <dgm:pt modelId="{27D71E89-0CD7-7A42-B1DB-13872A97528C}" type="pres">
      <dgm:prSet presAssocID="{7A9D144A-58BD-4B22-90B1-08B56D8AF85A}" presName="rootComposite1" presStyleCnt="0"/>
      <dgm:spPr/>
    </dgm:pt>
    <dgm:pt modelId="{941F2A84-C137-A043-A845-D8DE7B69950B}" type="pres">
      <dgm:prSet presAssocID="{7A9D144A-58BD-4B22-90B1-08B56D8AF85A}" presName="rootText1" presStyleLbl="node0" presStyleIdx="3" presStyleCnt="4">
        <dgm:presLayoutVars>
          <dgm:chPref val="3"/>
        </dgm:presLayoutVars>
      </dgm:prSet>
      <dgm:spPr/>
    </dgm:pt>
    <dgm:pt modelId="{549A792B-C21F-4549-B19D-BD9C08830CE4}" type="pres">
      <dgm:prSet presAssocID="{7A9D144A-58BD-4B22-90B1-08B56D8AF85A}" presName="rootConnector1" presStyleLbl="node1" presStyleIdx="0" presStyleCnt="0"/>
      <dgm:spPr/>
    </dgm:pt>
    <dgm:pt modelId="{B2A77731-D33E-884A-9E64-169FEB237482}" type="pres">
      <dgm:prSet presAssocID="{7A9D144A-58BD-4B22-90B1-08B56D8AF85A}" presName="hierChild2" presStyleCnt="0"/>
      <dgm:spPr/>
    </dgm:pt>
    <dgm:pt modelId="{A3324956-D511-C443-9F1B-4E345318E90E}" type="pres">
      <dgm:prSet presAssocID="{041D929F-1F61-4B48-BB37-0107165A926E}" presName="Name64" presStyleLbl="parChTrans1D2" presStyleIdx="0" presStyleCnt="3"/>
      <dgm:spPr/>
    </dgm:pt>
    <dgm:pt modelId="{9FD08460-E5B6-D741-97AB-5E2B0E662577}" type="pres">
      <dgm:prSet presAssocID="{E4323E7D-EEB4-427F-BEC9-58BD7225E3B6}" presName="hierRoot2" presStyleCnt="0">
        <dgm:presLayoutVars>
          <dgm:hierBranch val="init"/>
        </dgm:presLayoutVars>
      </dgm:prSet>
      <dgm:spPr/>
    </dgm:pt>
    <dgm:pt modelId="{5A0B5524-A015-8E42-855D-87D13CCFE1B8}" type="pres">
      <dgm:prSet presAssocID="{E4323E7D-EEB4-427F-BEC9-58BD7225E3B6}" presName="rootComposite" presStyleCnt="0"/>
      <dgm:spPr/>
    </dgm:pt>
    <dgm:pt modelId="{98DCD915-5FE3-F242-A680-B64164B2C3E5}" type="pres">
      <dgm:prSet presAssocID="{E4323E7D-EEB4-427F-BEC9-58BD7225E3B6}" presName="rootText" presStyleLbl="node2" presStyleIdx="0" presStyleCnt="3">
        <dgm:presLayoutVars>
          <dgm:chPref val="3"/>
        </dgm:presLayoutVars>
      </dgm:prSet>
      <dgm:spPr/>
    </dgm:pt>
    <dgm:pt modelId="{7C530074-F67B-A243-B349-F1B1EDF52BFD}" type="pres">
      <dgm:prSet presAssocID="{E4323E7D-EEB4-427F-BEC9-58BD7225E3B6}" presName="rootConnector" presStyleLbl="node2" presStyleIdx="0" presStyleCnt="3"/>
      <dgm:spPr/>
    </dgm:pt>
    <dgm:pt modelId="{84A05D0A-FDA8-A241-9C17-28DDE64CF683}" type="pres">
      <dgm:prSet presAssocID="{E4323E7D-EEB4-427F-BEC9-58BD7225E3B6}" presName="hierChild4" presStyleCnt="0"/>
      <dgm:spPr/>
    </dgm:pt>
    <dgm:pt modelId="{74645625-4C26-C646-A121-D0BC39E7C466}" type="pres">
      <dgm:prSet presAssocID="{E4323E7D-EEB4-427F-BEC9-58BD7225E3B6}" presName="hierChild5" presStyleCnt="0"/>
      <dgm:spPr/>
    </dgm:pt>
    <dgm:pt modelId="{CBF13723-39CA-084D-AA40-F03CF1F8EBA7}" type="pres">
      <dgm:prSet presAssocID="{8933DB7C-A467-460C-9881-C4711F48D6BC}" presName="Name64" presStyleLbl="parChTrans1D2" presStyleIdx="1" presStyleCnt="3"/>
      <dgm:spPr/>
    </dgm:pt>
    <dgm:pt modelId="{7051F7CB-DB76-9848-9AB0-0745AB1D287E}" type="pres">
      <dgm:prSet presAssocID="{4858C19F-726F-4ED0-A60D-DDD5741FD63D}" presName="hierRoot2" presStyleCnt="0">
        <dgm:presLayoutVars>
          <dgm:hierBranch val="init"/>
        </dgm:presLayoutVars>
      </dgm:prSet>
      <dgm:spPr/>
    </dgm:pt>
    <dgm:pt modelId="{5A7CE0D1-12E3-F74B-A40B-B589E75DE688}" type="pres">
      <dgm:prSet presAssocID="{4858C19F-726F-4ED0-A60D-DDD5741FD63D}" presName="rootComposite" presStyleCnt="0"/>
      <dgm:spPr/>
    </dgm:pt>
    <dgm:pt modelId="{F49826A6-08B1-704F-986F-612AB518E02A}" type="pres">
      <dgm:prSet presAssocID="{4858C19F-726F-4ED0-A60D-DDD5741FD63D}" presName="rootText" presStyleLbl="node2" presStyleIdx="1" presStyleCnt="3">
        <dgm:presLayoutVars>
          <dgm:chPref val="3"/>
        </dgm:presLayoutVars>
      </dgm:prSet>
      <dgm:spPr/>
    </dgm:pt>
    <dgm:pt modelId="{CFF4BB96-4D82-B841-9259-F92783820A32}" type="pres">
      <dgm:prSet presAssocID="{4858C19F-726F-4ED0-A60D-DDD5741FD63D}" presName="rootConnector" presStyleLbl="node2" presStyleIdx="1" presStyleCnt="3"/>
      <dgm:spPr/>
    </dgm:pt>
    <dgm:pt modelId="{4ECAB4B4-1350-A04F-AABB-A677C3E08F69}" type="pres">
      <dgm:prSet presAssocID="{4858C19F-726F-4ED0-A60D-DDD5741FD63D}" presName="hierChild4" presStyleCnt="0"/>
      <dgm:spPr/>
    </dgm:pt>
    <dgm:pt modelId="{FA7117A0-D3DE-4B47-838F-AB9F6E976996}" type="pres">
      <dgm:prSet presAssocID="{4858C19F-726F-4ED0-A60D-DDD5741FD63D}" presName="hierChild5" presStyleCnt="0"/>
      <dgm:spPr/>
    </dgm:pt>
    <dgm:pt modelId="{2FDB65C5-C6D4-644A-A96D-F191B1FA4140}" type="pres">
      <dgm:prSet presAssocID="{22A424FB-1CB0-4822-9CDF-5C5EA699730B}" presName="Name64" presStyleLbl="parChTrans1D2" presStyleIdx="2" presStyleCnt="3"/>
      <dgm:spPr/>
    </dgm:pt>
    <dgm:pt modelId="{2E57778B-552C-184E-8F5C-5662D2A2B367}" type="pres">
      <dgm:prSet presAssocID="{B0436623-D314-4082-930B-A9C5DF6CEC82}" presName="hierRoot2" presStyleCnt="0">
        <dgm:presLayoutVars>
          <dgm:hierBranch val="init"/>
        </dgm:presLayoutVars>
      </dgm:prSet>
      <dgm:spPr/>
    </dgm:pt>
    <dgm:pt modelId="{D134A980-5609-D54D-A91A-382198EF86A5}" type="pres">
      <dgm:prSet presAssocID="{B0436623-D314-4082-930B-A9C5DF6CEC82}" presName="rootComposite" presStyleCnt="0"/>
      <dgm:spPr/>
    </dgm:pt>
    <dgm:pt modelId="{88988009-8553-024E-977C-65313DF164BE}" type="pres">
      <dgm:prSet presAssocID="{B0436623-D314-4082-930B-A9C5DF6CEC82}" presName="rootText" presStyleLbl="node2" presStyleIdx="2" presStyleCnt="3">
        <dgm:presLayoutVars>
          <dgm:chPref val="3"/>
        </dgm:presLayoutVars>
      </dgm:prSet>
      <dgm:spPr/>
    </dgm:pt>
    <dgm:pt modelId="{0BF93E29-4608-7847-B5BC-2C9413AE1710}" type="pres">
      <dgm:prSet presAssocID="{B0436623-D314-4082-930B-A9C5DF6CEC82}" presName="rootConnector" presStyleLbl="node2" presStyleIdx="2" presStyleCnt="3"/>
      <dgm:spPr/>
    </dgm:pt>
    <dgm:pt modelId="{24E26F30-F157-9241-825D-1575FA49CD60}" type="pres">
      <dgm:prSet presAssocID="{B0436623-D314-4082-930B-A9C5DF6CEC82}" presName="hierChild4" presStyleCnt="0"/>
      <dgm:spPr/>
    </dgm:pt>
    <dgm:pt modelId="{55301AD5-53C7-F344-BCBF-EA4B4A750932}" type="pres">
      <dgm:prSet presAssocID="{B0436623-D314-4082-930B-A9C5DF6CEC82}" presName="hierChild5" presStyleCnt="0"/>
      <dgm:spPr/>
    </dgm:pt>
    <dgm:pt modelId="{EDEDA29E-CC05-4E49-9A25-BC6C19FAA0E7}" type="pres">
      <dgm:prSet presAssocID="{7A9D144A-58BD-4B22-90B1-08B56D8AF85A}" presName="hierChild3" presStyleCnt="0"/>
      <dgm:spPr/>
    </dgm:pt>
  </dgm:ptLst>
  <dgm:cxnLst>
    <dgm:cxn modelId="{983BC601-350D-F84E-9418-1CEBF4C16406}" type="presOf" srcId="{4858C19F-726F-4ED0-A60D-DDD5741FD63D}" destId="{F49826A6-08B1-704F-986F-612AB518E02A}" srcOrd="0" destOrd="0" presId="urn:microsoft.com/office/officeart/2009/3/layout/HorizontalOrganizationChart"/>
    <dgm:cxn modelId="{4AFF2B0E-E308-2341-80CC-F9CF02D907CE}" type="presOf" srcId="{72A571AB-02A0-4ADD-90FC-F62599767C14}" destId="{AA6DA754-A0A5-E74C-BA1D-CB4179A43CB3}" srcOrd="0" destOrd="0" presId="urn:microsoft.com/office/officeart/2009/3/layout/HorizontalOrganizationChart"/>
    <dgm:cxn modelId="{FDF9211B-8F07-BB49-BFAE-052C1AAD64D9}" type="presOf" srcId="{7A9D144A-58BD-4B22-90B1-08B56D8AF85A}" destId="{941F2A84-C137-A043-A845-D8DE7B69950B}" srcOrd="0" destOrd="0" presId="urn:microsoft.com/office/officeart/2009/3/layout/HorizontalOrganizationChart"/>
    <dgm:cxn modelId="{1A6C5F1D-B9FF-4AF3-A730-6B5E5D18ABA2}" srcId="{9E85E54F-EB07-469B-98DE-7DE35AB24D15}" destId="{09C5DD46-CD3F-448A-AAE0-C3471B0F67D2}" srcOrd="1" destOrd="0" parTransId="{96A2FCBE-4C26-4DE6-8FE1-793972922E63}" sibTransId="{A54BDA9C-B416-4550-846E-0E0369377E94}"/>
    <dgm:cxn modelId="{034DE51D-BED3-45EB-A1FD-42DE928FEC70}" srcId="{7A9D144A-58BD-4B22-90B1-08B56D8AF85A}" destId="{E4323E7D-EEB4-427F-BEC9-58BD7225E3B6}" srcOrd="0" destOrd="0" parTransId="{041D929F-1F61-4B48-BB37-0107165A926E}" sibTransId="{E78400AB-DC32-44A7-AC92-3289A9E16884}"/>
    <dgm:cxn modelId="{F557B557-DC49-4D0B-AC61-C0B4708B5ED7}" srcId="{7A9D144A-58BD-4B22-90B1-08B56D8AF85A}" destId="{4858C19F-726F-4ED0-A60D-DDD5741FD63D}" srcOrd="1" destOrd="0" parTransId="{8933DB7C-A467-460C-9881-C4711F48D6BC}" sibTransId="{95D71A17-E4EE-42C9-9EB9-F9C6CD540827}"/>
    <dgm:cxn modelId="{358C6D5A-35D5-5241-BF33-FA7F518520B6}" type="presOf" srcId="{09C5DD46-CD3F-448A-AAE0-C3471B0F67D2}" destId="{5EF2260E-8945-FF40-AB7D-F6799C19090B}" srcOrd="1" destOrd="0" presId="urn:microsoft.com/office/officeart/2009/3/layout/HorizontalOrganizationChart"/>
    <dgm:cxn modelId="{74122665-17A7-4E2A-8D19-D050B6FB237C}" srcId="{9E85E54F-EB07-469B-98DE-7DE35AB24D15}" destId="{1C21FA0D-F43D-4E34-87A9-831854484260}" srcOrd="2" destOrd="0" parTransId="{C88C58FD-FDAB-4AAC-B14F-57B97AA400E2}" sibTransId="{65EB8792-6292-47F8-B103-B1E44AA55C21}"/>
    <dgm:cxn modelId="{7DF90270-A2ED-3F4B-B1F3-156F6545EF35}" type="presOf" srcId="{041D929F-1F61-4B48-BB37-0107165A926E}" destId="{A3324956-D511-C443-9F1B-4E345318E90E}" srcOrd="0" destOrd="0" presId="urn:microsoft.com/office/officeart/2009/3/layout/HorizontalOrganizationChart"/>
    <dgm:cxn modelId="{EE21C574-686E-FD4F-9DB3-90F881644937}" type="presOf" srcId="{22A424FB-1CB0-4822-9CDF-5C5EA699730B}" destId="{2FDB65C5-C6D4-644A-A96D-F191B1FA4140}" srcOrd="0" destOrd="0" presId="urn:microsoft.com/office/officeart/2009/3/layout/HorizontalOrganizationChart"/>
    <dgm:cxn modelId="{547DF276-C68C-A44E-9577-F8B87AB48C91}" type="presOf" srcId="{9E85E54F-EB07-469B-98DE-7DE35AB24D15}" destId="{703E6F45-0571-BA45-9470-CE119DFA68E1}" srcOrd="0" destOrd="0" presId="urn:microsoft.com/office/officeart/2009/3/layout/HorizontalOrganizationChart"/>
    <dgm:cxn modelId="{C24EF57F-250F-CA41-8BA3-06A8C2CD98D6}" type="presOf" srcId="{E4323E7D-EEB4-427F-BEC9-58BD7225E3B6}" destId="{98DCD915-5FE3-F242-A680-B64164B2C3E5}" srcOrd="0" destOrd="0" presId="urn:microsoft.com/office/officeart/2009/3/layout/HorizontalOrganizationChart"/>
    <dgm:cxn modelId="{B933C698-7872-6D47-A194-E3D85DEFFDA4}" type="presOf" srcId="{4858C19F-726F-4ED0-A60D-DDD5741FD63D}" destId="{CFF4BB96-4D82-B841-9259-F92783820A32}" srcOrd="1" destOrd="0" presId="urn:microsoft.com/office/officeart/2009/3/layout/HorizontalOrganizationChart"/>
    <dgm:cxn modelId="{2B4535A6-9BCB-6743-9ACB-F9174C78E721}" type="presOf" srcId="{B0436623-D314-4082-930B-A9C5DF6CEC82}" destId="{88988009-8553-024E-977C-65313DF164BE}" srcOrd="0" destOrd="0" presId="urn:microsoft.com/office/officeart/2009/3/layout/HorizontalOrganizationChart"/>
    <dgm:cxn modelId="{E6C985A9-EBC6-4BAC-9763-3E66A1238387}" srcId="{9E85E54F-EB07-469B-98DE-7DE35AB24D15}" destId="{7A9D144A-58BD-4B22-90B1-08B56D8AF85A}" srcOrd="3" destOrd="0" parTransId="{B9C12CEC-9E3F-4266-AFAC-FB9D49AE6C2B}" sibTransId="{DFDDC04C-A188-40CD-B44E-E6D29EAFB435}"/>
    <dgm:cxn modelId="{E641BCAD-FB5E-4FE9-AD40-9CDF951E4D5B}" srcId="{9E85E54F-EB07-469B-98DE-7DE35AB24D15}" destId="{72A571AB-02A0-4ADD-90FC-F62599767C14}" srcOrd="0" destOrd="0" parTransId="{A55D66A7-5E2A-4311-8C60-E7EE1D75DAF3}" sibTransId="{89C2AF6A-449C-4A50-9F71-C7B2824B437F}"/>
    <dgm:cxn modelId="{D64618BA-30AD-D04B-8C98-0439ED1E164A}" type="presOf" srcId="{7A9D144A-58BD-4B22-90B1-08B56D8AF85A}" destId="{549A792B-C21F-4549-B19D-BD9C08830CE4}" srcOrd="1" destOrd="0" presId="urn:microsoft.com/office/officeart/2009/3/layout/HorizontalOrganizationChart"/>
    <dgm:cxn modelId="{3E1296BC-A4C5-6543-BF09-7420A9AD9196}" type="presOf" srcId="{E4323E7D-EEB4-427F-BEC9-58BD7225E3B6}" destId="{7C530074-F67B-A243-B349-F1B1EDF52BFD}" srcOrd="1" destOrd="0" presId="urn:microsoft.com/office/officeart/2009/3/layout/HorizontalOrganizationChart"/>
    <dgm:cxn modelId="{D43659BE-205C-5046-B488-8B7011CB67DB}" type="presOf" srcId="{1C21FA0D-F43D-4E34-87A9-831854484260}" destId="{6CE93196-3522-9E40-A4B4-8042C392FEBB}" srcOrd="1" destOrd="0" presId="urn:microsoft.com/office/officeart/2009/3/layout/HorizontalOrganizationChart"/>
    <dgm:cxn modelId="{73C02CC5-4172-BA44-9D85-2FB879FBADDD}" type="presOf" srcId="{B0436623-D314-4082-930B-A9C5DF6CEC82}" destId="{0BF93E29-4608-7847-B5BC-2C9413AE1710}" srcOrd="1" destOrd="0" presId="urn:microsoft.com/office/officeart/2009/3/layout/HorizontalOrganizationChart"/>
    <dgm:cxn modelId="{6E0E02D2-A14B-2547-8EE0-9D2B2873E042}" type="presOf" srcId="{72A571AB-02A0-4ADD-90FC-F62599767C14}" destId="{2F1687B2-15F8-F240-827D-3549AD2EF53C}" srcOrd="1" destOrd="0" presId="urn:microsoft.com/office/officeart/2009/3/layout/HorizontalOrganizationChart"/>
    <dgm:cxn modelId="{02945CE3-35BB-424C-9017-E7B78315FC97}" srcId="{7A9D144A-58BD-4B22-90B1-08B56D8AF85A}" destId="{B0436623-D314-4082-930B-A9C5DF6CEC82}" srcOrd="2" destOrd="0" parTransId="{22A424FB-1CB0-4822-9CDF-5C5EA699730B}" sibTransId="{DD18D55A-904F-4E2D-9666-C642A2070CDD}"/>
    <dgm:cxn modelId="{1A5BCCE7-26BF-2E4E-B6AE-6438B0672E90}" type="presOf" srcId="{1C21FA0D-F43D-4E34-87A9-831854484260}" destId="{10C91872-1356-AF48-9CD2-5E6359F0D99A}" srcOrd="0" destOrd="0" presId="urn:microsoft.com/office/officeart/2009/3/layout/HorizontalOrganizationChart"/>
    <dgm:cxn modelId="{3AA46DED-03D8-4649-BA5E-D613032BF2CE}" type="presOf" srcId="{09C5DD46-CD3F-448A-AAE0-C3471B0F67D2}" destId="{592EBB01-9408-094F-8AA3-6B9C2542E5C4}" srcOrd="0" destOrd="0" presId="urn:microsoft.com/office/officeart/2009/3/layout/HorizontalOrganizationChart"/>
    <dgm:cxn modelId="{DE0177FE-02C8-AB44-AB57-88AC060E584E}" type="presOf" srcId="{8933DB7C-A467-460C-9881-C4711F48D6BC}" destId="{CBF13723-39CA-084D-AA40-F03CF1F8EBA7}" srcOrd="0" destOrd="0" presId="urn:microsoft.com/office/officeart/2009/3/layout/HorizontalOrganizationChart"/>
    <dgm:cxn modelId="{438F681A-DF11-144B-941F-C3F1F6C2383E}" type="presParOf" srcId="{703E6F45-0571-BA45-9470-CE119DFA68E1}" destId="{AD537824-E2FE-384C-9DD1-06E63DF7E321}" srcOrd="0" destOrd="0" presId="urn:microsoft.com/office/officeart/2009/3/layout/HorizontalOrganizationChart"/>
    <dgm:cxn modelId="{1AD145E0-E847-C845-B619-557B2F471F6C}" type="presParOf" srcId="{AD537824-E2FE-384C-9DD1-06E63DF7E321}" destId="{5E27BA0F-1A76-DF49-B3BE-60C677BDC46F}" srcOrd="0" destOrd="0" presId="urn:microsoft.com/office/officeart/2009/3/layout/HorizontalOrganizationChart"/>
    <dgm:cxn modelId="{93C3B192-EF88-6C49-9114-19715216EF3F}" type="presParOf" srcId="{5E27BA0F-1A76-DF49-B3BE-60C677BDC46F}" destId="{AA6DA754-A0A5-E74C-BA1D-CB4179A43CB3}" srcOrd="0" destOrd="0" presId="urn:microsoft.com/office/officeart/2009/3/layout/HorizontalOrganizationChart"/>
    <dgm:cxn modelId="{21174C0F-8C82-4240-AC74-F0D477B331F3}" type="presParOf" srcId="{5E27BA0F-1A76-DF49-B3BE-60C677BDC46F}" destId="{2F1687B2-15F8-F240-827D-3549AD2EF53C}" srcOrd="1" destOrd="0" presId="urn:microsoft.com/office/officeart/2009/3/layout/HorizontalOrganizationChart"/>
    <dgm:cxn modelId="{755BC433-466C-4043-A3C7-A26BC699D985}" type="presParOf" srcId="{AD537824-E2FE-384C-9DD1-06E63DF7E321}" destId="{A7C8A7E6-D79E-D44C-8581-244FC73A841D}" srcOrd="1" destOrd="0" presId="urn:microsoft.com/office/officeart/2009/3/layout/HorizontalOrganizationChart"/>
    <dgm:cxn modelId="{E4965B7B-1F4D-3D47-B356-E6E625017077}" type="presParOf" srcId="{AD537824-E2FE-384C-9DD1-06E63DF7E321}" destId="{52F6D026-4C7B-8248-8A6D-774A267CFB8A}" srcOrd="2" destOrd="0" presId="urn:microsoft.com/office/officeart/2009/3/layout/HorizontalOrganizationChart"/>
    <dgm:cxn modelId="{DD091312-F72E-4341-A6DE-1EBB01B49CCC}" type="presParOf" srcId="{703E6F45-0571-BA45-9470-CE119DFA68E1}" destId="{6C6A2524-725A-B44B-945B-3CE1D6FCAD4A}" srcOrd="1" destOrd="0" presId="urn:microsoft.com/office/officeart/2009/3/layout/HorizontalOrganizationChart"/>
    <dgm:cxn modelId="{B714B7EC-B952-8440-B324-F606997EBD39}" type="presParOf" srcId="{6C6A2524-725A-B44B-945B-3CE1D6FCAD4A}" destId="{F97A9264-5D5C-C144-B959-EE4FA027B936}" srcOrd="0" destOrd="0" presId="urn:microsoft.com/office/officeart/2009/3/layout/HorizontalOrganizationChart"/>
    <dgm:cxn modelId="{781F0D21-BE55-9940-88B1-2BD7CBEE682D}" type="presParOf" srcId="{F97A9264-5D5C-C144-B959-EE4FA027B936}" destId="{592EBB01-9408-094F-8AA3-6B9C2542E5C4}" srcOrd="0" destOrd="0" presId="urn:microsoft.com/office/officeart/2009/3/layout/HorizontalOrganizationChart"/>
    <dgm:cxn modelId="{182915CB-CC31-7D41-A561-5C5FB481FE71}" type="presParOf" srcId="{F97A9264-5D5C-C144-B959-EE4FA027B936}" destId="{5EF2260E-8945-FF40-AB7D-F6799C19090B}" srcOrd="1" destOrd="0" presId="urn:microsoft.com/office/officeart/2009/3/layout/HorizontalOrganizationChart"/>
    <dgm:cxn modelId="{E97C79DF-22DE-E441-BC5F-4218BF59FCE1}" type="presParOf" srcId="{6C6A2524-725A-B44B-945B-3CE1D6FCAD4A}" destId="{F5A33A14-ADAB-AB41-96EB-6E5351EA36BA}" srcOrd="1" destOrd="0" presId="urn:microsoft.com/office/officeart/2009/3/layout/HorizontalOrganizationChart"/>
    <dgm:cxn modelId="{72AE1571-ABC0-C843-B771-71377D6C3D79}" type="presParOf" srcId="{6C6A2524-725A-B44B-945B-3CE1D6FCAD4A}" destId="{9F27601E-3FD5-904F-8191-6275E139FAA1}" srcOrd="2" destOrd="0" presId="urn:microsoft.com/office/officeart/2009/3/layout/HorizontalOrganizationChart"/>
    <dgm:cxn modelId="{478AB68E-57BB-CF4D-9E7B-4D97A6D84A60}" type="presParOf" srcId="{703E6F45-0571-BA45-9470-CE119DFA68E1}" destId="{A2263F31-027B-2246-8AB4-67F35BBAE5C7}" srcOrd="2" destOrd="0" presId="urn:microsoft.com/office/officeart/2009/3/layout/HorizontalOrganizationChart"/>
    <dgm:cxn modelId="{E25F81A0-4EFE-3E47-8D12-262040ACBD5E}" type="presParOf" srcId="{A2263F31-027B-2246-8AB4-67F35BBAE5C7}" destId="{B668E217-66EF-2B47-AF78-C4A18CA4691A}" srcOrd="0" destOrd="0" presId="urn:microsoft.com/office/officeart/2009/3/layout/HorizontalOrganizationChart"/>
    <dgm:cxn modelId="{783FD7B7-0BD1-254C-9417-A55F9EC0F2C9}" type="presParOf" srcId="{B668E217-66EF-2B47-AF78-C4A18CA4691A}" destId="{10C91872-1356-AF48-9CD2-5E6359F0D99A}" srcOrd="0" destOrd="0" presId="urn:microsoft.com/office/officeart/2009/3/layout/HorizontalOrganizationChart"/>
    <dgm:cxn modelId="{A7F23543-AB11-F142-B44A-BF96D38B65EF}" type="presParOf" srcId="{B668E217-66EF-2B47-AF78-C4A18CA4691A}" destId="{6CE93196-3522-9E40-A4B4-8042C392FEBB}" srcOrd="1" destOrd="0" presId="urn:microsoft.com/office/officeart/2009/3/layout/HorizontalOrganizationChart"/>
    <dgm:cxn modelId="{CEA893EA-31E9-7748-ABE1-9C8FA56C64AF}" type="presParOf" srcId="{A2263F31-027B-2246-8AB4-67F35BBAE5C7}" destId="{B355EC55-D362-774D-B3D7-BED57EF44D8E}" srcOrd="1" destOrd="0" presId="urn:microsoft.com/office/officeart/2009/3/layout/HorizontalOrganizationChart"/>
    <dgm:cxn modelId="{2D54AB1E-6C81-114A-A8A2-C8D0AE800A57}" type="presParOf" srcId="{A2263F31-027B-2246-8AB4-67F35BBAE5C7}" destId="{77EA8EB3-FB88-A545-972E-E54BEADC4FE0}" srcOrd="2" destOrd="0" presId="urn:microsoft.com/office/officeart/2009/3/layout/HorizontalOrganizationChart"/>
    <dgm:cxn modelId="{80F4486F-A75F-2A43-9CA1-04B8F0FD6928}" type="presParOf" srcId="{703E6F45-0571-BA45-9470-CE119DFA68E1}" destId="{57E2FFE8-EAD4-7D48-AD44-A405A5CD1E30}" srcOrd="3" destOrd="0" presId="urn:microsoft.com/office/officeart/2009/3/layout/HorizontalOrganizationChart"/>
    <dgm:cxn modelId="{B0805AD0-6B78-014A-8CCC-A487798A88DF}" type="presParOf" srcId="{57E2FFE8-EAD4-7D48-AD44-A405A5CD1E30}" destId="{27D71E89-0CD7-7A42-B1DB-13872A97528C}" srcOrd="0" destOrd="0" presId="urn:microsoft.com/office/officeart/2009/3/layout/HorizontalOrganizationChart"/>
    <dgm:cxn modelId="{8B65816C-CAFE-C54D-ADD1-7C191D84B2B1}" type="presParOf" srcId="{27D71E89-0CD7-7A42-B1DB-13872A97528C}" destId="{941F2A84-C137-A043-A845-D8DE7B69950B}" srcOrd="0" destOrd="0" presId="urn:microsoft.com/office/officeart/2009/3/layout/HorizontalOrganizationChart"/>
    <dgm:cxn modelId="{7C352ADC-9D9F-F24C-87DD-E6627295C960}" type="presParOf" srcId="{27D71E89-0CD7-7A42-B1DB-13872A97528C}" destId="{549A792B-C21F-4549-B19D-BD9C08830CE4}" srcOrd="1" destOrd="0" presId="urn:microsoft.com/office/officeart/2009/3/layout/HorizontalOrganizationChart"/>
    <dgm:cxn modelId="{5DA67AF6-C62E-9A40-ABD4-194E89C4104D}" type="presParOf" srcId="{57E2FFE8-EAD4-7D48-AD44-A405A5CD1E30}" destId="{B2A77731-D33E-884A-9E64-169FEB237482}" srcOrd="1" destOrd="0" presId="urn:microsoft.com/office/officeart/2009/3/layout/HorizontalOrganizationChart"/>
    <dgm:cxn modelId="{771F2885-8F6B-9A49-A413-376645A4980D}" type="presParOf" srcId="{B2A77731-D33E-884A-9E64-169FEB237482}" destId="{A3324956-D511-C443-9F1B-4E345318E90E}" srcOrd="0" destOrd="0" presId="urn:microsoft.com/office/officeart/2009/3/layout/HorizontalOrganizationChart"/>
    <dgm:cxn modelId="{6427A709-F47E-DF43-8F54-19BF60C635E5}" type="presParOf" srcId="{B2A77731-D33E-884A-9E64-169FEB237482}" destId="{9FD08460-E5B6-D741-97AB-5E2B0E662577}" srcOrd="1" destOrd="0" presId="urn:microsoft.com/office/officeart/2009/3/layout/HorizontalOrganizationChart"/>
    <dgm:cxn modelId="{719BFF33-8B1B-F041-A766-B68BE2AA3FBB}" type="presParOf" srcId="{9FD08460-E5B6-D741-97AB-5E2B0E662577}" destId="{5A0B5524-A015-8E42-855D-87D13CCFE1B8}" srcOrd="0" destOrd="0" presId="urn:microsoft.com/office/officeart/2009/3/layout/HorizontalOrganizationChart"/>
    <dgm:cxn modelId="{EFC8C54C-2A29-F147-A9E6-A504A0610C3C}" type="presParOf" srcId="{5A0B5524-A015-8E42-855D-87D13CCFE1B8}" destId="{98DCD915-5FE3-F242-A680-B64164B2C3E5}" srcOrd="0" destOrd="0" presId="urn:microsoft.com/office/officeart/2009/3/layout/HorizontalOrganizationChart"/>
    <dgm:cxn modelId="{FD19F962-C191-624A-882D-65C4DDC34C4C}" type="presParOf" srcId="{5A0B5524-A015-8E42-855D-87D13CCFE1B8}" destId="{7C530074-F67B-A243-B349-F1B1EDF52BFD}" srcOrd="1" destOrd="0" presId="urn:microsoft.com/office/officeart/2009/3/layout/HorizontalOrganizationChart"/>
    <dgm:cxn modelId="{E4569BB7-7944-EF4D-AD49-4EE391DCE1FD}" type="presParOf" srcId="{9FD08460-E5B6-D741-97AB-5E2B0E662577}" destId="{84A05D0A-FDA8-A241-9C17-28DDE64CF683}" srcOrd="1" destOrd="0" presId="urn:microsoft.com/office/officeart/2009/3/layout/HorizontalOrganizationChart"/>
    <dgm:cxn modelId="{B11EBE8C-464C-DF41-BF19-7B7E4D460DCC}" type="presParOf" srcId="{9FD08460-E5B6-D741-97AB-5E2B0E662577}" destId="{74645625-4C26-C646-A121-D0BC39E7C466}" srcOrd="2" destOrd="0" presId="urn:microsoft.com/office/officeart/2009/3/layout/HorizontalOrganizationChart"/>
    <dgm:cxn modelId="{DD888D95-3BA7-6F43-B683-5F21C421335E}" type="presParOf" srcId="{B2A77731-D33E-884A-9E64-169FEB237482}" destId="{CBF13723-39CA-084D-AA40-F03CF1F8EBA7}" srcOrd="2" destOrd="0" presId="urn:microsoft.com/office/officeart/2009/3/layout/HorizontalOrganizationChart"/>
    <dgm:cxn modelId="{1B6DD3DD-75C8-4541-9274-2960C8BF9038}" type="presParOf" srcId="{B2A77731-D33E-884A-9E64-169FEB237482}" destId="{7051F7CB-DB76-9848-9AB0-0745AB1D287E}" srcOrd="3" destOrd="0" presId="urn:microsoft.com/office/officeart/2009/3/layout/HorizontalOrganizationChart"/>
    <dgm:cxn modelId="{49CEFCE3-585C-A74A-B849-3B324DA32F2A}" type="presParOf" srcId="{7051F7CB-DB76-9848-9AB0-0745AB1D287E}" destId="{5A7CE0D1-12E3-F74B-A40B-B589E75DE688}" srcOrd="0" destOrd="0" presId="urn:microsoft.com/office/officeart/2009/3/layout/HorizontalOrganizationChart"/>
    <dgm:cxn modelId="{AD9DF2C0-D6AC-3149-8BF5-311B498930DC}" type="presParOf" srcId="{5A7CE0D1-12E3-F74B-A40B-B589E75DE688}" destId="{F49826A6-08B1-704F-986F-612AB518E02A}" srcOrd="0" destOrd="0" presId="urn:microsoft.com/office/officeart/2009/3/layout/HorizontalOrganizationChart"/>
    <dgm:cxn modelId="{E52851CC-19A9-C148-A03C-3CB05BAC6F65}" type="presParOf" srcId="{5A7CE0D1-12E3-F74B-A40B-B589E75DE688}" destId="{CFF4BB96-4D82-B841-9259-F92783820A32}" srcOrd="1" destOrd="0" presId="urn:microsoft.com/office/officeart/2009/3/layout/HorizontalOrganizationChart"/>
    <dgm:cxn modelId="{8B90FD9F-DFE3-CF47-B7B5-980F50AC1672}" type="presParOf" srcId="{7051F7CB-DB76-9848-9AB0-0745AB1D287E}" destId="{4ECAB4B4-1350-A04F-AABB-A677C3E08F69}" srcOrd="1" destOrd="0" presId="urn:microsoft.com/office/officeart/2009/3/layout/HorizontalOrganizationChart"/>
    <dgm:cxn modelId="{4F7FD1D0-225D-2844-A5F3-E7EDFB75C0F2}" type="presParOf" srcId="{7051F7CB-DB76-9848-9AB0-0745AB1D287E}" destId="{FA7117A0-D3DE-4B47-838F-AB9F6E976996}" srcOrd="2" destOrd="0" presId="urn:microsoft.com/office/officeart/2009/3/layout/HorizontalOrganizationChart"/>
    <dgm:cxn modelId="{0B621876-16AC-504E-B7D0-865EF9A30066}" type="presParOf" srcId="{B2A77731-D33E-884A-9E64-169FEB237482}" destId="{2FDB65C5-C6D4-644A-A96D-F191B1FA4140}" srcOrd="4" destOrd="0" presId="urn:microsoft.com/office/officeart/2009/3/layout/HorizontalOrganizationChart"/>
    <dgm:cxn modelId="{DF16BA51-8E89-A64D-ACBF-C17E70BC475D}" type="presParOf" srcId="{B2A77731-D33E-884A-9E64-169FEB237482}" destId="{2E57778B-552C-184E-8F5C-5662D2A2B367}" srcOrd="5" destOrd="0" presId="urn:microsoft.com/office/officeart/2009/3/layout/HorizontalOrganizationChart"/>
    <dgm:cxn modelId="{E58B7430-D15F-B449-A5E4-7A2D63FB2459}" type="presParOf" srcId="{2E57778B-552C-184E-8F5C-5662D2A2B367}" destId="{D134A980-5609-D54D-A91A-382198EF86A5}" srcOrd="0" destOrd="0" presId="urn:microsoft.com/office/officeart/2009/3/layout/HorizontalOrganizationChart"/>
    <dgm:cxn modelId="{10B5AFC1-2AAC-404A-AD42-C3CC27B2D08B}" type="presParOf" srcId="{D134A980-5609-D54D-A91A-382198EF86A5}" destId="{88988009-8553-024E-977C-65313DF164BE}" srcOrd="0" destOrd="0" presId="urn:microsoft.com/office/officeart/2009/3/layout/HorizontalOrganizationChart"/>
    <dgm:cxn modelId="{DDCE2E65-082C-1846-81D8-1E80E9F8BBDE}" type="presParOf" srcId="{D134A980-5609-D54D-A91A-382198EF86A5}" destId="{0BF93E29-4608-7847-B5BC-2C9413AE1710}" srcOrd="1" destOrd="0" presId="urn:microsoft.com/office/officeart/2009/3/layout/HorizontalOrganizationChart"/>
    <dgm:cxn modelId="{E963A86A-5E2A-0146-B52C-81C3732B5C8C}" type="presParOf" srcId="{2E57778B-552C-184E-8F5C-5662D2A2B367}" destId="{24E26F30-F157-9241-825D-1575FA49CD60}" srcOrd="1" destOrd="0" presId="urn:microsoft.com/office/officeart/2009/3/layout/HorizontalOrganizationChart"/>
    <dgm:cxn modelId="{F2B8D91F-1BF5-734C-8940-1EBE1899FF9C}" type="presParOf" srcId="{2E57778B-552C-184E-8F5C-5662D2A2B367}" destId="{55301AD5-53C7-F344-BCBF-EA4B4A750932}" srcOrd="2" destOrd="0" presId="urn:microsoft.com/office/officeart/2009/3/layout/HorizontalOrganizationChart"/>
    <dgm:cxn modelId="{F572F4CB-8B19-6249-9BD9-834038B3BE31}" type="presParOf" srcId="{57E2FFE8-EAD4-7D48-AD44-A405A5CD1E30}" destId="{EDEDA29E-CC05-4E49-9A25-BC6C19FAA0E7}"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960CB-F598-6246-A316-F7FE9381C93C}">
      <dsp:nvSpPr>
        <dsp:cNvPr id="0" name=""/>
        <dsp:cNvSpPr/>
      </dsp:nvSpPr>
      <dsp:spPr>
        <a:xfrm>
          <a:off x="483282" y="2124837"/>
          <a:ext cx="2485453" cy="579501"/>
        </a:xfrm>
        <a:prstGeom prst="homePlate">
          <a:avLst>
            <a:gd name="adj" fmla="val 40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844550">
            <a:lnSpc>
              <a:spcPct val="90000"/>
            </a:lnSpc>
            <a:spcBef>
              <a:spcPct val="0"/>
            </a:spcBef>
            <a:spcAft>
              <a:spcPct val="35000"/>
            </a:spcAft>
            <a:buNone/>
          </a:pPr>
          <a:r>
            <a:rPr lang="en-US" sz="1900" kern="1200" dirty="0"/>
            <a:t>6 Aug. 1945</a:t>
          </a:r>
        </a:p>
      </dsp:txBody>
      <dsp:txXfrm>
        <a:off x="483282" y="2124837"/>
        <a:ext cx="2369553" cy="579501"/>
      </dsp:txXfrm>
    </dsp:sp>
    <dsp:sp modelId="{369A79F3-1C93-ED44-AFB2-4FD5EABE69C9}">
      <dsp:nvSpPr>
        <dsp:cNvPr id="0" name=""/>
        <dsp:cNvSpPr/>
      </dsp:nvSpPr>
      <dsp:spPr>
        <a:xfrm>
          <a:off x="0" y="0"/>
          <a:ext cx="3452018" cy="1545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5580" rIns="0" bIns="195580" numCol="1" spcCol="1270" anchor="b" anchorCtr="1">
          <a:noAutofit/>
        </a:bodyPr>
        <a:lstStyle/>
        <a:p>
          <a:pPr marL="0" lvl="0" indent="0" algn="ctr" defTabSz="977900">
            <a:lnSpc>
              <a:spcPct val="90000"/>
            </a:lnSpc>
            <a:spcBef>
              <a:spcPct val="0"/>
            </a:spcBef>
            <a:spcAft>
              <a:spcPct val="35000"/>
            </a:spcAft>
            <a:buNone/>
          </a:pPr>
          <a:r>
            <a:rPr lang="en-US" sz="2200" b="1" i="1" kern="1200" baseline="0" dirty="0">
              <a:solidFill>
                <a:schemeClr val="accent6">
                  <a:lumMod val="75000"/>
                </a:schemeClr>
              </a:solidFill>
            </a:rPr>
            <a:t>Fact</a:t>
          </a:r>
          <a:r>
            <a:rPr lang="en-US" sz="2200" kern="1200" baseline="0" dirty="0"/>
            <a:t>:  6 Aug 1945 was the first time A-bomb was used, in Hiroshima</a:t>
          </a:r>
        </a:p>
      </dsp:txBody>
      <dsp:txXfrm>
        <a:off x="0" y="0"/>
        <a:ext cx="3452018" cy="1545336"/>
      </dsp:txXfrm>
    </dsp:sp>
    <dsp:sp modelId="{44E1FDD7-1A72-2E42-8427-43C366B13470}">
      <dsp:nvSpPr>
        <dsp:cNvPr id="0" name=""/>
        <dsp:cNvSpPr/>
      </dsp:nvSpPr>
      <dsp:spPr>
        <a:xfrm rot="21128379">
          <a:off x="2964152" y="2347867"/>
          <a:ext cx="975732" cy="0"/>
        </a:xfrm>
        <a:custGeom>
          <a:avLst/>
          <a:gdLst/>
          <a:ahLst/>
          <a:cxnLst/>
          <a:rect l="0" t="0" r="0" b="0"/>
          <a:pathLst>
            <a:path>
              <a:moveTo>
                <a:pt x="0" y="0"/>
              </a:moveTo>
              <a:lnTo>
                <a:pt x="975732" y="0"/>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90E6E2-E492-6E4D-8B54-BB872EE9B052}">
      <dsp:nvSpPr>
        <dsp:cNvPr id="0" name=""/>
        <dsp:cNvSpPr/>
      </dsp:nvSpPr>
      <dsp:spPr>
        <a:xfrm>
          <a:off x="1726009" y="1641919"/>
          <a:ext cx="0" cy="482917"/>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15C2EEE-5289-4D41-8642-07BECD865DD7}">
      <dsp:nvSpPr>
        <dsp:cNvPr id="0" name=""/>
        <dsp:cNvSpPr/>
      </dsp:nvSpPr>
      <dsp:spPr>
        <a:xfrm>
          <a:off x="1677717" y="1545336"/>
          <a:ext cx="96583" cy="965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76A295-48E4-1646-8F57-5D295AB62165}">
      <dsp:nvSpPr>
        <dsp:cNvPr id="0" name=""/>
        <dsp:cNvSpPr/>
      </dsp:nvSpPr>
      <dsp:spPr>
        <a:xfrm rot="10800000">
          <a:off x="3935301" y="1923429"/>
          <a:ext cx="2485453" cy="715434"/>
        </a:xfrm>
        <a:prstGeom prst="homePlate">
          <a:avLst>
            <a:gd name="adj" fmla="val 40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844550">
            <a:lnSpc>
              <a:spcPct val="90000"/>
            </a:lnSpc>
            <a:spcBef>
              <a:spcPct val="0"/>
            </a:spcBef>
            <a:spcAft>
              <a:spcPct val="35000"/>
            </a:spcAft>
            <a:buNone/>
          </a:pPr>
          <a:r>
            <a:rPr lang="en-US" sz="1900" kern="1200" dirty="0"/>
            <a:t>9 Aug. 1945</a:t>
          </a:r>
        </a:p>
      </dsp:txBody>
      <dsp:txXfrm rot="10800000">
        <a:off x="4078388" y="1923429"/>
        <a:ext cx="2342366" cy="715434"/>
      </dsp:txXfrm>
    </dsp:sp>
    <dsp:sp modelId="{7C394A7F-0F01-4C4A-9374-0473C31CB487}">
      <dsp:nvSpPr>
        <dsp:cNvPr id="0" name=""/>
        <dsp:cNvSpPr/>
      </dsp:nvSpPr>
      <dsp:spPr>
        <a:xfrm>
          <a:off x="3452018" y="2969154"/>
          <a:ext cx="3452018" cy="19078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95580" rIns="0" bIns="195580" numCol="1" spcCol="1270" anchor="t" anchorCtr="1">
          <a:noAutofit/>
        </a:bodyPr>
        <a:lstStyle/>
        <a:p>
          <a:pPr marL="0" lvl="0" indent="0" algn="ctr" defTabSz="977900">
            <a:lnSpc>
              <a:spcPct val="90000"/>
            </a:lnSpc>
            <a:spcBef>
              <a:spcPct val="0"/>
            </a:spcBef>
            <a:spcAft>
              <a:spcPct val="35000"/>
            </a:spcAft>
            <a:buNone/>
          </a:pPr>
          <a:r>
            <a:rPr lang="en-US" sz="2200" b="1" i="1" kern="1200" baseline="0" dirty="0">
              <a:solidFill>
                <a:srgbClr val="C00000"/>
              </a:solidFill>
            </a:rPr>
            <a:t>Challenge</a:t>
          </a:r>
          <a:r>
            <a:rPr lang="en-US" sz="2200" kern="1200" baseline="0" dirty="0"/>
            <a:t>:  How to ensure 9 Aug 1945 is the last time ever that atomic and nuclear weapons were used, in Nagasaki</a:t>
          </a:r>
        </a:p>
      </dsp:txBody>
      <dsp:txXfrm>
        <a:off x="3452018" y="2969154"/>
        <a:ext cx="3452018" cy="1907825"/>
      </dsp:txXfrm>
    </dsp:sp>
    <dsp:sp modelId="{F731C7CA-09FF-7D44-BC23-93D6A7AF22FD}">
      <dsp:nvSpPr>
        <dsp:cNvPr id="0" name=""/>
        <dsp:cNvSpPr/>
      </dsp:nvSpPr>
      <dsp:spPr>
        <a:xfrm>
          <a:off x="5178027" y="2514258"/>
          <a:ext cx="0" cy="596195"/>
        </a:xfrm>
        <a:prstGeom prst="line">
          <a:avLst/>
        </a:prstGeom>
        <a:noFill/>
        <a:ln w="1270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4CAA83BA-1651-0D42-A093-0E0F59E7D499}">
      <dsp:nvSpPr>
        <dsp:cNvPr id="0" name=""/>
        <dsp:cNvSpPr/>
      </dsp:nvSpPr>
      <dsp:spPr>
        <a:xfrm>
          <a:off x="5129735" y="3042487"/>
          <a:ext cx="96583" cy="119239"/>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A3329-4064-5F43-8771-BEEB508E40F6}">
      <dsp:nvSpPr>
        <dsp:cNvPr id="0" name=""/>
        <dsp:cNvSpPr/>
      </dsp:nvSpPr>
      <dsp:spPr>
        <a:xfrm>
          <a:off x="0" y="511845"/>
          <a:ext cx="2846069" cy="180725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0C2CD3F-02E1-CE41-8C72-DC60C5620F6F}">
      <dsp:nvSpPr>
        <dsp:cNvPr id="0" name=""/>
        <dsp:cNvSpPr/>
      </dsp:nvSpPr>
      <dsp:spPr>
        <a:xfrm>
          <a:off x="316230" y="812264"/>
          <a:ext cx="2846069" cy="180725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Historical Record</a:t>
          </a:r>
          <a:endParaRPr lang="en-US" sz="2100" kern="1200"/>
        </a:p>
      </dsp:txBody>
      <dsp:txXfrm>
        <a:off x="369163" y="865197"/>
        <a:ext cx="2740203" cy="1701388"/>
      </dsp:txXfrm>
    </dsp:sp>
    <dsp:sp modelId="{39FC78C8-5B9E-1348-8C97-98143EF2717D}">
      <dsp:nvSpPr>
        <dsp:cNvPr id="0" name=""/>
        <dsp:cNvSpPr/>
      </dsp:nvSpPr>
      <dsp:spPr>
        <a:xfrm>
          <a:off x="3478529" y="511845"/>
          <a:ext cx="2846069" cy="180725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5FEB438-8D09-4F4E-B340-C7D6553AFE63}">
      <dsp:nvSpPr>
        <dsp:cNvPr id="0" name=""/>
        <dsp:cNvSpPr/>
      </dsp:nvSpPr>
      <dsp:spPr>
        <a:xfrm>
          <a:off x="3794759" y="812264"/>
          <a:ext cx="2846069" cy="180725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Logic 1: marginal &amp; questionable gains against risks</a:t>
          </a:r>
          <a:endParaRPr lang="en-US" sz="2100" kern="1200"/>
        </a:p>
      </dsp:txBody>
      <dsp:txXfrm>
        <a:off x="3847692" y="865197"/>
        <a:ext cx="2740203" cy="1701388"/>
      </dsp:txXfrm>
    </dsp:sp>
    <dsp:sp modelId="{A2BE1E68-B68F-DD4C-ACB3-5B338C48B0DF}">
      <dsp:nvSpPr>
        <dsp:cNvPr id="0" name=""/>
        <dsp:cNvSpPr/>
      </dsp:nvSpPr>
      <dsp:spPr>
        <a:xfrm>
          <a:off x="6957059" y="511845"/>
          <a:ext cx="2846069" cy="1807254"/>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D5750E6-B2E4-2644-BD75-E7044456CD3B}">
      <dsp:nvSpPr>
        <dsp:cNvPr id="0" name=""/>
        <dsp:cNvSpPr/>
      </dsp:nvSpPr>
      <dsp:spPr>
        <a:xfrm>
          <a:off x="7273289" y="812264"/>
          <a:ext cx="2846069" cy="1807254"/>
        </a:xfrm>
        <a:prstGeom prst="roundRect">
          <a:avLst>
            <a:gd name="adj" fmla="val 10000"/>
          </a:avLst>
        </a:prstGeom>
        <a:solidFill>
          <a:schemeClr val="lt2">
            <a:alpha val="90000"/>
            <a:hueOff val="0"/>
            <a:satOff val="0"/>
            <a:lumOff val="0"/>
            <a:alphaOff val="0"/>
          </a:schemeClr>
        </a:solidFill>
        <a:ln w="6350" cap="flat" cmpd="sng" algn="ctr">
          <a:solidFill>
            <a:schemeClr val="dk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Logic 2: equally dangerous if true (encourage &amp; enable ME &amp; DPRK proliferation)</a:t>
          </a:r>
          <a:endParaRPr lang="en-US" sz="2100" kern="1200"/>
        </a:p>
      </dsp:txBody>
      <dsp:txXfrm>
        <a:off x="7326222" y="865197"/>
        <a:ext cx="2740203" cy="17013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6D8B7-DE9F-6241-B961-2D5045751E0A}">
      <dsp:nvSpPr>
        <dsp:cNvPr id="0" name=""/>
        <dsp:cNvSpPr/>
      </dsp:nvSpPr>
      <dsp:spPr>
        <a:xfrm>
          <a:off x="0" y="195097"/>
          <a:ext cx="6904037" cy="14297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No country individually, nor the international community collectively, has the capacity to cope with the humanitarian impacts of a nuclear war</a:t>
          </a:r>
          <a:endParaRPr lang="en-US" sz="2600" kern="1200"/>
        </a:p>
      </dsp:txBody>
      <dsp:txXfrm>
        <a:off x="69794" y="264891"/>
        <a:ext cx="6764449" cy="1290152"/>
      </dsp:txXfrm>
    </dsp:sp>
    <dsp:sp modelId="{6C3D66D2-8013-7B41-B81D-663719DFA9AF}">
      <dsp:nvSpPr>
        <dsp:cNvPr id="0" name=""/>
        <dsp:cNvSpPr/>
      </dsp:nvSpPr>
      <dsp:spPr>
        <a:xfrm>
          <a:off x="0" y="1699717"/>
          <a:ext cx="6904037" cy="142974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“It is in the interest of the very survival of humanity that nuclear weapons are never used again, under any circumstances”</a:t>
          </a:r>
          <a:endParaRPr lang="en-US" sz="2600" kern="1200"/>
        </a:p>
      </dsp:txBody>
      <dsp:txXfrm>
        <a:off x="69794" y="1769511"/>
        <a:ext cx="6764449" cy="1290152"/>
      </dsp:txXfrm>
    </dsp:sp>
    <dsp:sp modelId="{66D19614-E3F0-474A-A6AF-649C7AA40F52}">
      <dsp:nvSpPr>
        <dsp:cNvPr id="0" name=""/>
        <dsp:cNvSpPr/>
      </dsp:nvSpPr>
      <dsp:spPr>
        <a:xfrm>
          <a:off x="0" y="3204337"/>
          <a:ext cx="6904037" cy="142974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kern="1200"/>
            <a:t>The only guarantee of non-use is the total, irreversible and verifiable elimination of nuclear weapons</a:t>
          </a:r>
          <a:endParaRPr lang="en-US" sz="2600" kern="1200"/>
        </a:p>
      </dsp:txBody>
      <dsp:txXfrm>
        <a:off x="69794" y="3274131"/>
        <a:ext cx="6764449" cy="129015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686BE-17F2-BD40-B3D7-31EBC4A537D9}">
      <dsp:nvSpPr>
        <dsp:cNvPr id="0" name=""/>
        <dsp:cNvSpPr/>
      </dsp:nvSpPr>
      <dsp:spPr>
        <a:xfrm>
          <a:off x="0" y="386285"/>
          <a:ext cx="6513603" cy="1230693"/>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Collective revulsion against bomb found double expression in NPT in prohibition of NP &amp; call for ND</a:t>
          </a:r>
          <a:endParaRPr lang="en-US" sz="2200" kern="1200"/>
        </a:p>
      </dsp:txBody>
      <dsp:txXfrm>
        <a:off x="60077" y="446362"/>
        <a:ext cx="6393449" cy="1110539"/>
      </dsp:txXfrm>
    </dsp:sp>
    <dsp:sp modelId="{CB8F2B1D-735C-464E-AED7-55A570A0841C}">
      <dsp:nvSpPr>
        <dsp:cNvPr id="0" name=""/>
        <dsp:cNvSpPr/>
      </dsp:nvSpPr>
      <dsp:spPr>
        <a:xfrm>
          <a:off x="0" y="1680339"/>
          <a:ext cx="6513603" cy="1230693"/>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Temp exemption for NWS = conditional acceptance of deterrence</a:t>
          </a:r>
          <a:endParaRPr lang="en-US" sz="2200" kern="1200"/>
        </a:p>
      </dsp:txBody>
      <dsp:txXfrm>
        <a:off x="60077" y="1740416"/>
        <a:ext cx="6393449" cy="1110539"/>
      </dsp:txXfrm>
    </dsp:sp>
    <dsp:sp modelId="{9D04010C-1036-E94C-BD98-E3B14E55F7F9}">
      <dsp:nvSpPr>
        <dsp:cNvPr id="0" name=""/>
        <dsp:cNvSpPr/>
      </dsp:nvSpPr>
      <dsp:spPr>
        <a:xfrm>
          <a:off x="0" y="2974393"/>
          <a:ext cx="6513603" cy="1230693"/>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Changing perceptions of risks è </a:t>
          </a:r>
          <a:r>
            <a:rPr lang="en-GB" sz="2200" i="1" kern="1200"/>
            <a:t>future possibility </a:t>
          </a:r>
          <a:r>
            <a:rPr lang="en-GB" sz="2200" kern="1200"/>
            <a:t>of catastrophic consequences = </a:t>
          </a:r>
          <a:r>
            <a:rPr lang="en-GB" sz="2200" i="1" kern="1200"/>
            <a:t>present unacceptability </a:t>
          </a:r>
          <a:r>
            <a:rPr lang="en-GB" sz="2200" kern="1200"/>
            <a:t>of possession</a:t>
          </a:r>
          <a:endParaRPr lang="en-US" sz="2200" kern="1200"/>
        </a:p>
      </dsp:txBody>
      <dsp:txXfrm>
        <a:off x="60077" y="3034470"/>
        <a:ext cx="6393449" cy="1110539"/>
      </dsp:txXfrm>
    </dsp:sp>
    <dsp:sp modelId="{7B355B87-190A-FE4F-B155-BAC96B7F17DC}">
      <dsp:nvSpPr>
        <dsp:cNvPr id="0" name=""/>
        <dsp:cNvSpPr/>
      </dsp:nvSpPr>
      <dsp:spPr>
        <a:xfrm>
          <a:off x="0" y="4268446"/>
          <a:ext cx="6513603" cy="1230693"/>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Ban Treaty is the most significant multilateral development on nuclear arms control since indefinite extension of NPT and adoption of the CTBT in 1995–96</a:t>
          </a:r>
          <a:endParaRPr lang="en-US" sz="2200" kern="1200"/>
        </a:p>
      </dsp:txBody>
      <dsp:txXfrm>
        <a:off x="60077" y="4328523"/>
        <a:ext cx="6393449" cy="111053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6A0C7-8E76-9C44-BDD0-496E7B923C2C}">
      <dsp:nvSpPr>
        <dsp:cNvPr id="0" name=""/>
        <dsp:cNvSpPr/>
      </dsp:nvSpPr>
      <dsp:spPr>
        <a:xfrm>
          <a:off x="0" y="27660"/>
          <a:ext cx="6492875" cy="9547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Deterrence is a problem, not solution, for nuclear peace</a:t>
          </a:r>
          <a:endParaRPr lang="en-US" sz="2400" kern="1200"/>
        </a:p>
      </dsp:txBody>
      <dsp:txXfrm>
        <a:off x="46606" y="74266"/>
        <a:ext cx="6399663" cy="861507"/>
      </dsp:txXfrm>
    </dsp:sp>
    <dsp:sp modelId="{C03A33A5-BEE4-7D4E-9482-6153F9DC0DAF}">
      <dsp:nvSpPr>
        <dsp:cNvPr id="0" name=""/>
        <dsp:cNvSpPr/>
      </dsp:nvSpPr>
      <dsp:spPr>
        <a:xfrm>
          <a:off x="0" y="1051500"/>
          <a:ext cx="6492875" cy="954719"/>
        </a:xfrm>
        <a:prstGeom prst="roundRect">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Disarmament is the solution</a:t>
          </a:r>
          <a:endParaRPr lang="en-US" sz="2400" kern="1200"/>
        </a:p>
      </dsp:txBody>
      <dsp:txXfrm>
        <a:off x="46606" y="1098106"/>
        <a:ext cx="6399663" cy="861507"/>
      </dsp:txXfrm>
    </dsp:sp>
    <dsp:sp modelId="{9144D0BD-87C5-CA4B-B5B8-9CF8ED17900C}">
      <dsp:nvSpPr>
        <dsp:cNvPr id="0" name=""/>
        <dsp:cNvSpPr/>
      </dsp:nvSpPr>
      <dsp:spPr>
        <a:xfrm>
          <a:off x="0" y="2075340"/>
          <a:ext cx="6492875" cy="95471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Only possessor states can cap, reduce, eliminate</a:t>
          </a:r>
          <a:endParaRPr lang="en-US" sz="2400" kern="1200"/>
        </a:p>
      </dsp:txBody>
      <dsp:txXfrm>
        <a:off x="46606" y="2121946"/>
        <a:ext cx="6399663" cy="861507"/>
      </dsp:txXfrm>
    </dsp:sp>
    <dsp:sp modelId="{2D54369F-552C-CC40-9A59-1D621D52E043}">
      <dsp:nvSpPr>
        <dsp:cNvPr id="0" name=""/>
        <dsp:cNvSpPr/>
      </dsp:nvSpPr>
      <dsp:spPr>
        <a:xfrm>
          <a:off x="0" y="3099180"/>
          <a:ext cx="6492875" cy="954719"/>
        </a:xfrm>
        <a:prstGeom prst="roundRect">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Non-possessor states can close legal gap on prohibition</a:t>
          </a:r>
          <a:endParaRPr lang="en-US" sz="2400" kern="1200"/>
        </a:p>
      </dsp:txBody>
      <dsp:txXfrm>
        <a:off x="46606" y="3145786"/>
        <a:ext cx="6399663" cy="861507"/>
      </dsp:txXfrm>
    </dsp:sp>
    <dsp:sp modelId="{4701E318-DF30-C845-8D71-03FDF35E7BFA}">
      <dsp:nvSpPr>
        <dsp:cNvPr id="0" name=""/>
        <dsp:cNvSpPr/>
      </dsp:nvSpPr>
      <dsp:spPr>
        <a:xfrm>
          <a:off x="0" y="4123020"/>
          <a:ext cx="6492875" cy="95471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a:t>Non-possessor states can stigmatise and delegitimise</a:t>
          </a:r>
          <a:endParaRPr lang="en-US" sz="2400" kern="1200"/>
        </a:p>
      </dsp:txBody>
      <dsp:txXfrm>
        <a:off x="46606" y="4169626"/>
        <a:ext cx="6399663" cy="86150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D5FC8-412A-B64C-8EB6-14DE509CB293}">
      <dsp:nvSpPr>
        <dsp:cNvPr id="0" name=""/>
        <dsp:cNvSpPr/>
      </dsp:nvSpPr>
      <dsp:spPr>
        <a:xfrm>
          <a:off x="0" y="0"/>
          <a:ext cx="5015230" cy="122586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Global arms control architecture is crumbling</a:t>
          </a:r>
          <a:endParaRPr lang="en-US" sz="1400" kern="1200"/>
        </a:p>
      </dsp:txBody>
      <dsp:txXfrm>
        <a:off x="35904" y="35904"/>
        <a:ext cx="3588838" cy="1154059"/>
      </dsp:txXfrm>
    </dsp:sp>
    <dsp:sp modelId="{DD820AF3-D0CE-F74C-8C00-B2E8C4BB7725}">
      <dsp:nvSpPr>
        <dsp:cNvPr id="0" name=""/>
        <dsp:cNvSpPr/>
      </dsp:nvSpPr>
      <dsp:spPr>
        <a:xfrm>
          <a:off x="420025" y="1448752"/>
          <a:ext cx="5015230" cy="1225867"/>
        </a:xfrm>
        <a:prstGeom prst="roundRect">
          <a:avLst>
            <a:gd name="adj" fmla="val 10000"/>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Need to revitalise NPT by reinvigorating its original vision and package in order to harmonise NPT with Ban Treaty through credible  doctrinal, deployment and disarmament minimisation &amp; reduction measures</a:t>
          </a:r>
          <a:endParaRPr lang="en-US" sz="1400" kern="1200"/>
        </a:p>
      </dsp:txBody>
      <dsp:txXfrm>
        <a:off x="455929" y="1484656"/>
        <a:ext cx="3726582" cy="1154059"/>
      </dsp:txXfrm>
    </dsp:sp>
    <dsp:sp modelId="{AE49ACB2-E304-8447-9527-3C3B51971FCC}">
      <dsp:nvSpPr>
        <dsp:cNvPr id="0" name=""/>
        <dsp:cNvSpPr/>
      </dsp:nvSpPr>
      <dsp:spPr>
        <a:xfrm>
          <a:off x="833782" y="2897505"/>
          <a:ext cx="5015230" cy="1225867"/>
        </a:xfrm>
        <a:prstGeom prst="roundRect">
          <a:avLst>
            <a:gd name="adj" fmla="val 10000"/>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Otherwise risk collapse of NPT regime</a:t>
          </a:r>
          <a:endParaRPr lang="en-US" sz="1400" kern="1200"/>
        </a:p>
      </dsp:txBody>
      <dsp:txXfrm>
        <a:off x="869686" y="2933409"/>
        <a:ext cx="3732852" cy="1154059"/>
      </dsp:txXfrm>
    </dsp:sp>
    <dsp:sp modelId="{737495C3-0C96-564F-838F-568D306B6B75}">
      <dsp:nvSpPr>
        <dsp:cNvPr id="0" name=""/>
        <dsp:cNvSpPr/>
      </dsp:nvSpPr>
      <dsp:spPr>
        <a:xfrm>
          <a:off x="1253807" y="4346257"/>
          <a:ext cx="5015230" cy="1225867"/>
        </a:xfrm>
        <a:prstGeom prst="roundRect">
          <a:avLst>
            <a:gd name="adj" fmla="val 10000"/>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a:t>Chief threat to NPT: non-implementation of Art VI, not strengthened disarmament obligation in Ban Treaty</a:t>
          </a:r>
          <a:endParaRPr lang="en-US" sz="1400" kern="1200"/>
        </a:p>
      </dsp:txBody>
      <dsp:txXfrm>
        <a:off x="1289711" y="4382161"/>
        <a:ext cx="3726582" cy="1154059"/>
      </dsp:txXfrm>
    </dsp:sp>
    <dsp:sp modelId="{0E59B54E-CA0F-944B-A086-22E06C85F8B1}">
      <dsp:nvSpPr>
        <dsp:cNvPr id="0" name=""/>
        <dsp:cNvSpPr/>
      </dsp:nvSpPr>
      <dsp:spPr>
        <a:xfrm>
          <a:off x="4218416" y="938903"/>
          <a:ext cx="796813" cy="796813"/>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397699" y="938903"/>
        <a:ext cx="438247" cy="599602"/>
      </dsp:txXfrm>
    </dsp:sp>
    <dsp:sp modelId="{6D4DE43C-9D6D-3F40-A3D5-CE56EB167AA6}">
      <dsp:nvSpPr>
        <dsp:cNvPr id="0" name=""/>
        <dsp:cNvSpPr/>
      </dsp:nvSpPr>
      <dsp:spPr>
        <a:xfrm>
          <a:off x="4638442" y="2387655"/>
          <a:ext cx="796813" cy="796813"/>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817725" y="2387655"/>
        <a:ext cx="438247" cy="599602"/>
      </dsp:txXfrm>
    </dsp:sp>
    <dsp:sp modelId="{F9211D7F-A909-9D43-AC7A-9B806FFBDD3F}">
      <dsp:nvSpPr>
        <dsp:cNvPr id="0" name=""/>
        <dsp:cNvSpPr/>
      </dsp:nvSpPr>
      <dsp:spPr>
        <a:xfrm>
          <a:off x="5052198" y="3836408"/>
          <a:ext cx="796813" cy="796813"/>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231481" y="3836408"/>
        <a:ext cx="438247" cy="5996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CE155B-4AEF-4B51-8787-108467192DBB}">
      <dsp:nvSpPr>
        <dsp:cNvPr id="0" name=""/>
        <dsp:cNvSpPr/>
      </dsp:nvSpPr>
      <dsp:spPr>
        <a:xfrm>
          <a:off x="0" y="718"/>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49B627-FA63-4C84-A105-FA346C8F905E}">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560DE8-DAFB-457C-92A2-423EF65A1BD6}">
      <dsp:nvSpPr>
        <dsp:cNvPr id="0" name=""/>
        <dsp:cNvSpPr/>
      </dsp:nvSpPr>
      <dsp:spPr>
        <a:xfrm>
          <a:off x="1941716" y="718"/>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GB" sz="2300" kern="1200"/>
            <a:t>Nuclear weapons “seem to offer us present security but threaten the future survival of the human race.” </a:t>
          </a:r>
          <a:endParaRPr lang="en-US" sz="2300" kern="1200"/>
        </a:p>
      </dsp:txBody>
      <dsp:txXfrm>
        <a:off x="1941716" y="718"/>
        <a:ext cx="4571887" cy="1681139"/>
      </dsp:txXfrm>
    </dsp:sp>
    <dsp:sp modelId="{6B59F5C0-9F68-42ED-BD92-1D8EB5D28623}">
      <dsp:nvSpPr>
        <dsp:cNvPr id="0" name=""/>
        <dsp:cNvSpPr/>
      </dsp:nvSpPr>
      <dsp:spPr>
        <a:xfrm>
          <a:off x="0" y="2102143"/>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332D31-33DA-489D-8EA2-356A20087C44}">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F173E9E-3169-4985-8D57-C89BB5AD45AB}">
      <dsp:nvSpPr>
        <dsp:cNvPr id="0" name=""/>
        <dsp:cNvSpPr/>
      </dsp:nvSpPr>
      <dsp:spPr>
        <a:xfrm>
          <a:off x="1941716" y="2102143"/>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022350">
            <a:lnSpc>
              <a:spcPct val="90000"/>
            </a:lnSpc>
            <a:spcBef>
              <a:spcPct val="0"/>
            </a:spcBef>
            <a:spcAft>
              <a:spcPct val="35000"/>
            </a:spcAft>
            <a:buNone/>
          </a:pPr>
          <a:r>
            <a:rPr lang="en-GB" sz="2300" b="1" i="1" kern="1200" baseline="0" dirty="0">
              <a:solidFill>
                <a:srgbClr val="C00000"/>
              </a:solidFill>
            </a:rPr>
            <a:t>The bomb has turned the world into a prison in which humanity awaits its execution</a:t>
          </a:r>
          <a:endParaRPr lang="en-US" sz="2300" kern="1200" baseline="0" dirty="0">
            <a:solidFill>
              <a:srgbClr val="C00000"/>
            </a:solidFill>
          </a:endParaRPr>
        </a:p>
      </dsp:txBody>
      <dsp:txXfrm>
        <a:off x="1941716" y="2102143"/>
        <a:ext cx="4571887" cy="1681139"/>
      </dsp:txXfrm>
    </dsp:sp>
    <dsp:sp modelId="{8F26ADDD-937C-41CA-BE57-5E4319A34071}">
      <dsp:nvSpPr>
        <dsp:cNvPr id="0" name=""/>
        <dsp:cNvSpPr/>
      </dsp:nvSpPr>
      <dsp:spPr>
        <a:xfrm>
          <a:off x="0" y="4203567"/>
          <a:ext cx="6513603" cy="168113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6BE5BE-717F-4CAA-A5B4-8414EC6567E9}">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CC998B-4321-4597-A53F-835B7C7D26FF}">
      <dsp:nvSpPr>
        <dsp:cNvPr id="0" name=""/>
        <dsp:cNvSpPr/>
      </dsp:nvSpPr>
      <dsp:spPr>
        <a:xfrm>
          <a:off x="1941716" y="4203567"/>
          <a:ext cx="4571887"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1600200">
            <a:lnSpc>
              <a:spcPct val="90000"/>
            </a:lnSpc>
            <a:spcBef>
              <a:spcPct val="0"/>
            </a:spcBef>
            <a:spcAft>
              <a:spcPct val="35000"/>
            </a:spcAft>
            <a:buNone/>
          </a:pPr>
          <a:r>
            <a:rPr lang="en-GB" sz="3600" kern="1200" baseline="0" dirty="0"/>
            <a:t>Will the world end tonight?</a:t>
          </a:r>
          <a:endParaRPr lang="en-US" sz="3600" kern="1200" baseline="0" dirty="0"/>
        </a:p>
      </dsp:txBody>
      <dsp:txXfrm>
        <a:off x="1941716" y="4203567"/>
        <a:ext cx="4571887"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CE32FD-52F4-BE41-9CC0-02050BD577A1}">
      <dsp:nvSpPr>
        <dsp:cNvPr id="0" name=""/>
        <dsp:cNvSpPr/>
      </dsp:nvSpPr>
      <dsp:spPr>
        <a:xfrm>
          <a:off x="0" y="589"/>
          <a:ext cx="690403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68F7C0-E774-0F4C-A1FA-2A659640513C}">
      <dsp:nvSpPr>
        <dsp:cNvPr id="0" name=""/>
        <dsp:cNvSpPr/>
      </dsp:nvSpPr>
      <dsp:spPr>
        <a:xfrm>
          <a:off x="0" y="589"/>
          <a:ext cx="6904037" cy="96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a:t>NW are useful for deterrence only if threat to use them is credible. But, if deterrence fails, they must never be used, because any use will only worsen the devastation for everyone </a:t>
          </a:r>
          <a:endParaRPr lang="en-US" sz="1500" kern="1200"/>
        </a:p>
      </dsp:txBody>
      <dsp:txXfrm>
        <a:off x="0" y="589"/>
        <a:ext cx="6904037" cy="965599"/>
      </dsp:txXfrm>
    </dsp:sp>
    <dsp:sp modelId="{B874C52C-9C35-0F46-BDE0-8F155F0F3B2C}">
      <dsp:nvSpPr>
        <dsp:cNvPr id="0" name=""/>
        <dsp:cNvSpPr/>
      </dsp:nvSpPr>
      <dsp:spPr>
        <a:xfrm>
          <a:off x="0" y="966188"/>
          <a:ext cx="690403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A60AED-E905-4347-B75F-3E8FF1B379BB}">
      <dsp:nvSpPr>
        <dsp:cNvPr id="0" name=""/>
        <dsp:cNvSpPr/>
      </dsp:nvSpPr>
      <dsp:spPr>
        <a:xfrm>
          <a:off x="0" y="966188"/>
          <a:ext cx="6904037" cy="96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dirty="0"/>
            <a:t>NW are useful for those who have them for guaranteeing nuclear peace. But no one else must get them because they are very bad. </a:t>
          </a:r>
          <a:endParaRPr lang="en-US" sz="1500" kern="1200" dirty="0"/>
        </a:p>
      </dsp:txBody>
      <dsp:txXfrm>
        <a:off x="0" y="966188"/>
        <a:ext cx="6904037" cy="965599"/>
      </dsp:txXfrm>
    </dsp:sp>
    <dsp:sp modelId="{C867A070-F4F7-2C42-AF39-F55838F14961}">
      <dsp:nvSpPr>
        <dsp:cNvPr id="0" name=""/>
        <dsp:cNvSpPr/>
      </dsp:nvSpPr>
      <dsp:spPr>
        <a:xfrm>
          <a:off x="0" y="1931787"/>
          <a:ext cx="690403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B5015C1-FE71-6D42-98A2-F112718C5613}">
      <dsp:nvSpPr>
        <dsp:cNvPr id="0" name=""/>
        <dsp:cNvSpPr/>
      </dsp:nvSpPr>
      <dsp:spPr>
        <a:xfrm>
          <a:off x="0" y="1931787"/>
          <a:ext cx="6904037" cy="96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GB" sz="1500" kern="1200" dirty="0"/>
            <a:t>The most substantial progress so far on dismantlement and destruction of NW has occurred as a result of bilateral US and Soviet/Russian actions. But a NWF world will have to rest on a legally binding multilateral international instrument such as a NWC.</a:t>
          </a:r>
          <a:endParaRPr lang="en-US" sz="1500" kern="1200" dirty="0"/>
        </a:p>
      </dsp:txBody>
      <dsp:txXfrm>
        <a:off x="0" y="1931787"/>
        <a:ext cx="6904037" cy="965599"/>
      </dsp:txXfrm>
    </dsp:sp>
    <dsp:sp modelId="{818A864A-C8F7-0F49-B30F-7FAEDAA902EC}">
      <dsp:nvSpPr>
        <dsp:cNvPr id="0" name=""/>
        <dsp:cNvSpPr/>
      </dsp:nvSpPr>
      <dsp:spPr>
        <a:xfrm>
          <a:off x="0" y="2897387"/>
          <a:ext cx="690403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3460A9-EA4A-6F41-907A-5F7466C3731D}">
      <dsp:nvSpPr>
        <dsp:cNvPr id="0" name=""/>
        <dsp:cNvSpPr/>
      </dsp:nvSpPr>
      <dsp:spPr>
        <a:xfrm>
          <a:off x="0" y="2897387"/>
          <a:ext cx="6904037" cy="96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GB" sz="1600" kern="1200" baseline="0" dirty="0"/>
            <a:t>Existing NPT-centred treaty-based regimes have collectively anchored international security and achieved major successes. Have some (CTBT, NPT) reached the limits of their success and exhausted their normative potential?</a:t>
          </a:r>
          <a:endParaRPr lang="en-US" sz="1600" kern="1200" baseline="0" dirty="0"/>
        </a:p>
      </dsp:txBody>
      <dsp:txXfrm>
        <a:off x="0" y="2897387"/>
        <a:ext cx="6904037" cy="965599"/>
      </dsp:txXfrm>
    </dsp:sp>
    <dsp:sp modelId="{2E0ED2DE-9208-614B-A1E0-45C25BD06B7E}">
      <dsp:nvSpPr>
        <dsp:cNvPr id="0" name=""/>
        <dsp:cNvSpPr/>
      </dsp:nvSpPr>
      <dsp:spPr>
        <a:xfrm>
          <a:off x="0" y="3862986"/>
          <a:ext cx="6904037"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0738D3-CD51-9043-83A0-0DE6648B7599}">
      <dsp:nvSpPr>
        <dsp:cNvPr id="0" name=""/>
        <dsp:cNvSpPr/>
      </dsp:nvSpPr>
      <dsp:spPr>
        <a:xfrm>
          <a:off x="0" y="3862986"/>
          <a:ext cx="6904037" cy="96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en-GB" sz="1700" kern="1200" baseline="0" dirty="0"/>
            <a:t>Fewer NW today than in 1980s, but risks of use have grown: more possessor states, more volatile conflict-prone regions, less robust command and control systems, higher risks of cyber-attacks and terrorist capture.</a:t>
          </a:r>
          <a:endParaRPr lang="en-US" sz="1700" kern="1200" baseline="0" dirty="0"/>
        </a:p>
      </dsp:txBody>
      <dsp:txXfrm>
        <a:off x="0" y="3862986"/>
        <a:ext cx="6904037" cy="9655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29D83-66EA-CF48-9F88-4C6843CA1B54}">
      <dsp:nvSpPr>
        <dsp:cNvPr id="0" name=""/>
        <dsp:cNvSpPr/>
      </dsp:nvSpPr>
      <dsp:spPr>
        <a:xfrm>
          <a:off x="0" y="125133"/>
          <a:ext cx="5115491"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NPR, JCPOA, INF, New START</a:t>
          </a:r>
        </a:p>
      </dsp:txBody>
      <dsp:txXfrm>
        <a:off x="25759" y="150892"/>
        <a:ext cx="5063973" cy="476152"/>
      </dsp:txXfrm>
    </dsp:sp>
    <dsp:sp modelId="{C1BD384B-E38E-9D43-B0F4-C90C40F2D4A8}">
      <dsp:nvSpPr>
        <dsp:cNvPr id="0" name=""/>
        <dsp:cNvSpPr/>
      </dsp:nvSpPr>
      <dsp:spPr>
        <a:xfrm>
          <a:off x="0" y="716163"/>
          <a:ext cx="5115491"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Threefold effect of NPR: </a:t>
          </a:r>
          <a:endParaRPr lang="en-US" sz="2200" kern="1200"/>
        </a:p>
      </dsp:txBody>
      <dsp:txXfrm>
        <a:off x="25759" y="741922"/>
        <a:ext cx="5063973" cy="476152"/>
      </dsp:txXfrm>
    </dsp:sp>
    <dsp:sp modelId="{ACBECE24-5D4F-D541-901E-15C5A3F71628}">
      <dsp:nvSpPr>
        <dsp:cNvPr id="0" name=""/>
        <dsp:cNvSpPr/>
      </dsp:nvSpPr>
      <dsp:spPr>
        <a:xfrm>
          <a:off x="0" y="1243834"/>
          <a:ext cx="5115491" cy="1502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17" tIns="27940" rIns="156464" bIns="27940" numCol="1" spcCol="1270" anchor="t" anchorCtr="0">
          <a:noAutofit/>
        </a:bodyPr>
        <a:lstStyle/>
        <a:p>
          <a:pPr marL="171450" lvl="1" indent="-171450" algn="l" defTabSz="755650">
            <a:lnSpc>
              <a:spcPct val="100000"/>
            </a:lnSpc>
            <a:spcBef>
              <a:spcPct val="0"/>
            </a:spcBef>
            <a:spcAft>
              <a:spcPct val="20000"/>
            </a:spcAft>
            <a:buChar char="•"/>
          </a:pPr>
          <a:r>
            <a:rPr lang="en-GB" sz="1700" kern="1200"/>
            <a:t>Enlarge the US nuclear arsenal</a:t>
          </a:r>
          <a:endParaRPr lang="en-US" sz="1700" kern="1200"/>
        </a:p>
        <a:p>
          <a:pPr marL="171450" lvl="1" indent="-171450" algn="l" defTabSz="755650">
            <a:lnSpc>
              <a:spcPct val="100000"/>
            </a:lnSpc>
            <a:spcBef>
              <a:spcPct val="0"/>
            </a:spcBef>
            <a:spcAft>
              <a:spcPct val="20000"/>
            </a:spcAft>
            <a:buChar char="•"/>
          </a:pPr>
          <a:r>
            <a:rPr lang="en-GB" sz="1700" kern="1200"/>
            <a:t>Lower the threshold for the use of nuclear weapons, </a:t>
          </a:r>
          <a:endParaRPr lang="en-US" sz="1700" kern="1200"/>
        </a:p>
        <a:p>
          <a:pPr marL="171450" lvl="1" indent="-171450" algn="l" defTabSz="755650">
            <a:lnSpc>
              <a:spcPct val="100000"/>
            </a:lnSpc>
            <a:spcBef>
              <a:spcPct val="0"/>
            </a:spcBef>
            <a:spcAft>
              <a:spcPct val="20000"/>
            </a:spcAft>
            <a:buChar char="•"/>
          </a:pPr>
          <a:r>
            <a:rPr lang="en-GB" sz="1700" kern="1200"/>
            <a:t>Broaden the circumstances and contingencies in which threat of nuclear weapons can be made as tools of diplomatic coercion</a:t>
          </a:r>
          <a:endParaRPr lang="en-US" sz="1700" kern="1200"/>
        </a:p>
      </dsp:txBody>
      <dsp:txXfrm>
        <a:off x="0" y="1243834"/>
        <a:ext cx="5115491" cy="1502820"/>
      </dsp:txXfrm>
    </dsp:sp>
    <dsp:sp modelId="{A2231A5F-9010-2847-896F-9779A0B81994}">
      <dsp:nvSpPr>
        <dsp:cNvPr id="0" name=""/>
        <dsp:cNvSpPr/>
      </dsp:nvSpPr>
      <dsp:spPr>
        <a:xfrm>
          <a:off x="0" y="2746654"/>
          <a:ext cx="5115491"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US nuclear policies:</a:t>
          </a:r>
          <a:endParaRPr lang="en-US" sz="2200" kern="1200"/>
        </a:p>
      </dsp:txBody>
      <dsp:txXfrm>
        <a:off x="25759" y="2772413"/>
        <a:ext cx="5063973" cy="476152"/>
      </dsp:txXfrm>
    </dsp:sp>
    <dsp:sp modelId="{E46A86FA-AD72-DC46-96C6-B7F6DD67CD45}">
      <dsp:nvSpPr>
        <dsp:cNvPr id="0" name=""/>
        <dsp:cNvSpPr/>
      </dsp:nvSpPr>
      <dsp:spPr>
        <a:xfrm>
          <a:off x="0" y="3274324"/>
          <a:ext cx="5115491" cy="1548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17" tIns="27940" rIns="156464" bIns="27940" numCol="1" spcCol="1270" anchor="t" anchorCtr="0">
          <a:noAutofit/>
        </a:bodyPr>
        <a:lstStyle/>
        <a:p>
          <a:pPr marL="171450" lvl="1" indent="-171450" algn="l" defTabSz="755650">
            <a:lnSpc>
              <a:spcPct val="100000"/>
            </a:lnSpc>
            <a:spcBef>
              <a:spcPct val="0"/>
            </a:spcBef>
            <a:spcAft>
              <a:spcPct val="20000"/>
            </a:spcAft>
            <a:buChar char="•"/>
          </a:pPr>
          <a:r>
            <a:rPr lang="en-GB" sz="1700" kern="1200"/>
            <a:t>Reflect and fuel the fraying regimes</a:t>
          </a:r>
          <a:endParaRPr lang="en-US" sz="1700" kern="1200"/>
        </a:p>
        <a:p>
          <a:pPr marL="171450" lvl="1" indent="-171450" algn="l" defTabSz="755650">
            <a:lnSpc>
              <a:spcPct val="100000"/>
            </a:lnSpc>
            <a:spcBef>
              <a:spcPct val="0"/>
            </a:spcBef>
            <a:spcAft>
              <a:spcPct val="20000"/>
            </a:spcAft>
            <a:buChar char="•"/>
          </a:pPr>
          <a:r>
            <a:rPr lang="en-GB" sz="1700" kern="1200"/>
            <a:t>Provoke counter-measures by adversaries</a:t>
          </a:r>
          <a:endParaRPr lang="en-US" sz="1700" kern="1200"/>
        </a:p>
        <a:p>
          <a:pPr marL="171450" lvl="1" indent="-171450" algn="l" defTabSz="755650">
            <a:lnSpc>
              <a:spcPct val="100000"/>
            </a:lnSpc>
            <a:spcBef>
              <a:spcPct val="0"/>
            </a:spcBef>
            <a:spcAft>
              <a:spcPct val="20000"/>
            </a:spcAft>
            <a:buChar char="•"/>
          </a:pPr>
          <a:r>
            <a:rPr lang="en-GB" sz="1700" kern="1200" dirty="0"/>
            <a:t>Sow doubts among allies</a:t>
          </a:r>
          <a:endParaRPr lang="en-US" sz="1700" kern="1200" dirty="0"/>
        </a:p>
        <a:p>
          <a:pPr marL="171450" lvl="1" indent="-171450" algn="l" defTabSz="755650">
            <a:lnSpc>
              <a:spcPct val="100000"/>
            </a:lnSpc>
            <a:spcBef>
              <a:spcPct val="0"/>
            </a:spcBef>
            <a:spcAft>
              <a:spcPct val="20000"/>
            </a:spcAft>
            <a:buChar char="•"/>
          </a:pPr>
          <a:r>
            <a:rPr lang="en-GB" sz="1700" kern="1200" dirty="0"/>
            <a:t>Stiffen support among non-nuclear states for Ban Treaty</a:t>
          </a:r>
          <a:endParaRPr lang="en-US" sz="1700" kern="1200" dirty="0"/>
        </a:p>
      </dsp:txBody>
      <dsp:txXfrm>
        <a:off x="0" y="3274324"/>
        <a:ext cx="5115491" cy="15483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993C6D-89E9-5145-9FCE-86764AEA489F}">
      <dsp:nvSpPr>
        <dsp:cNvPr id="0" name=""/>
        <dsp:cNvSpPr/>
      </dsp:nvSpPr>
      <dsp:spPr>
        <a:xfrm>
          <a:off x="0" y="511845"/>
          <a:ext cx="2846069" cy="180725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B20C737-0DE2-7D43-8F8E-D90040062584}">
      <dsp:nvSpPr>
        <dsp:cNvPr id="0" name=""/>
        <dsp:cNvSpPr/>
      </dsp:nvSpPr>
      <dsp:spPr>
        <a:xfrm>
          <a:off x="316230" y="812264"/>
          <a:ext cx="2846069" cy="180725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ABM, INF, New START vs. JCPOA</a:t>
          </a:r>
        </a:p>
      </dsp:txBody>
      <dsp:txXfrm>
        <a:off x="369163" y="865197"/>
        <a:ext cx="2740203" cy="1701388"/>
      </dsp:txXfrm>
    </dsp:sp>
    <dsp:sp modelId="{BE38DEA6-9C22-4249-A35C-E4FA06FC28A7}">
      <dsp:nvSpPr>
        <dsp:cNvPr id="0" name=""/>
        <dsp:cNvSpPr/>
      </dsp:nvSpPr>
      <dsp:spPr>
        <a:xfrm>
          <a:off x="3478530" y="511845"/>
          <a:ext cx="2846069" cy="180725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296FCDD-0136-3449-A342-98FAF869A07F}">
      <dsp:nvSpPr>
        <dsp:cNvPr id="0" name=""/>
        <dsp:cNvSpPr/>
      </dsp:nvSpPr>
      <dsp:spPr>
        <a:xfrm>
          <a:off x="3794759" y="812264"/>
          <a:ext cx="2846069" cy="180725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Syria CW use</a:t>
          </a:r>
        </a:p>
      </dsp:txBody>
      <dsp:txXfrm>
        <a:off x="3847692" y="865197"/>
        <a:ext cx="2740203" cy="1701388"/>
      </dsp:txXfrm>
    </dsp:sp>
    <dsp:sp modelId="{4FA20F00-503E-424E-B77C-EBBD90B5290A}">
      <dsp:nvSpPr>
        <dsp:cNvPr id="0" name=""/>
        <dsp:cNvSpPr/>
      </dsp:nvSpPr>
      <dsp:spPr>
        <a:xfrm>
          <a:off x="6957059" y="511845"/>
          <a:ext cx="2846069" cy="180725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5E61B98-3624-A149-B0C4-D4BF542AE6E5}">
      <dsp:nvSpPr>
        <dsp:cNvPr id="0" name=""/>
        <dsp:cNvSpPr/>
      </dsp:nvSpPr>
      <dsp:spPr>
        <a:xfrm>
          <a:off x="7273289" y="812264"/>
          <a:ext cx="2846069" cy="180725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a:t>Skripal poisoning &amp; OPCW</a:t>
          </a:r>
        </a:p>
      </dsp:txBody>
      <dsp:txXfrm>
        <a:off x="7326222" y="865197"/>
        <a:ext cx="2740203" cy="17013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CF993-9624-C149-9915-F1F1AE0CB845}">
      <dsp:nvSpPr>
        <dsp:cNvPr id="0" name=""/>
        <dsp:cNvSpPr/>
      </dsp:nvSpPr>
      <dsp:spPr>
        <a:xfrm>
          <a:off x="0" y="511845"/>
          <a:ext cx="2846069" cy="18072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8DC3BE-2094-1945-BCB1-80B6F669A617}">
      <dsp:nvSpPr>
        <dsp:cNvPr id="0" name=""/>
        <dsp:cNvSpPr/>
      </dsp:nvSpPr>
      <dsp:spPr>
        <a:xfrm>
          <a:off x="316230"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First treaty to ban the bomb: fills the legal gap in prohibition of WMD trilogy</a:t>
          </a:r>
          <a:endParaRPr lang="en-US" sz="2100" kern="1200"/>
        </a:p>
      </dsp:txBody>
      <dsp:txXfrm>
        <a:off x="369163" y="865197"/>
        <a:ext cx="2740203" cy="1701388"/>
      </dsp:txXfrm>
    </dsp:sp>
    <dsp:sp modelId="{47171512-4292-104D-8391-2C609D722BD8}">
      <dsp:nvSpPr>
        <dsp:cNvPr id="0" name=""/>
        <dsp:cNvSpPr/>
      </dsp:nvSpPr>
      <dsp:spPr>
        <a:xfrm>
          <a:off x="3478530" y="511845"/>
          <a:ext cx="2846069" cy="18072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7F72A1-B1ED-854E-A9E9-D347D9B536A6}">
      <dsp:nvSpPr>
        <dsp:cNvPr id="0" name=""/>
        <dsp:cNvSpPr/>
      </dsp:nvSpPr>
      <dsp:spPr>
        <a:xfrm>
          <a:off x="3794759"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First humanitarian treaty adopted by periphery to control behaviour of core states</a:t>
          </a:r>
          <a:endParaRPr lang="en-US" sz="2100" kern="1200"/>
        </a:p>
      </dsp:txBody>
      <dsp:txXfrm>
        <a:off x="3847692" y="865197"/>
        <a:ext cx="2740203" cy="1701388"/>
      </dsp:txXfrm>
    </dsp:sp>
    <dsp:sp modelId="{383FD8CA-1642-2742-AB46-28745B75CDB0}">
      <dsp:nvSpPr>
        <dsp:cNvPr id="0" name=""/>
        <dsp:cNvSpPr/>
      </dsp:nvSpPr>
      <dsp:spPr>
        <a:xfrm>
          <a:off x="6957059" y="511845"/>
          <a:ext cx="2846069" cy="18072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5AFFFA-615F-3B4A-8407-55C09448306C}">
      <dsp:nvSpPr>
        <dsp:cNvPr id="0" name=""/>
        <dsp:cNvSpPr/>
      </dsp:nvSpPr>
      <dsp:spPr>
        <a:xfrm>
          <a:off x="7273289" y="812264"/>
          <a:ext cx="2846069" cy="180725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First example of UNGA defying UNSC on security policy</a:t>
          </a:r>
          <a:endParaRPr lang="en-US" sz="2100" kern="1200"/>
        </a:p>
      </dsp:txBody>
      <dsp:txXfrm>
        <a:off x="7326222" y="865197"/>
        <a:ext cx="2740203" cy="17013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E4F85-AC64-5F43-80AA-372CB46F4062}">
      <dsp:nvSpPr>
        <dsp:cNvPr id="0" name=""/>
        <dsp:cNvSpPr/>
      </dsp:nvSpPr>
      <dsp:spPr>
        <a:xfrm>
          <a:off x="0" y="0"/>
          <a:ext cx="649287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56F01A2-0FB4-EB4E-8BDF-C44F1DA32F3C}">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Art. VI non-implementation</a:t>
          </a:r>
        </a:p>
      </dsp:txBody>
      <dsp:txXfrm>
        <a:off x="0" y="0"/>
        <a:ext cx="6492875" cy="1276350"/>
      </dsp:txXfrm>
    </dsp:sp>
    <dsp:sp modelId="{6EBF73AB-90E0-6C49-90A4-72338B27361E}">
      <dsp:nvSpPr>
        <dsp:cNvPr id="0" name=""/>
        <dsp:cNvSpPr/>
      </dsp:nvSpPr>
      <dsp:spPr>
        <a:xfrm>
          <a:off x="0" y="1276350"/>
          <a:ext cx="6492875"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569AAC7-2EA6-714E-B841-52D984D65CC2}">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Stalled nuclear arms control talks</a:t>
          </a:r>
        </a:p>
      </dsp:txBody>
      <dsp:txXfrm>
        <a:off x="0" y="1276350"/>
        <a:ext cx="6492875" cy="1276350"/>
      </dsp:txXfrm>
    </dsp:sp>
    <dsp:sp modelId="{601714DD-82C5-4746-B836-3A3220DB111A}">
      <dsp:nvSpPr>
        <dsp:cNvPr id="0" name=""/>
        <dsp:cNvSpPr/>
      </dsp:nvSpPr>
      <dsp:spPr>
        <a:xfrm>
          <a:off x="0" y="2552700"/>
          <a:ext cx="6492875"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9DEA2AE-0CD3-194C-AD4D-C2CEB59520DA}">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Elevated nuclear risks and threats</a:t>
          </a:r>
        </a:p>
      </dsp:txBody>
      <dsp:txXfrm>
        <a:off x="0" y="2552700"/>
        <a:ext cx="6492875" cy="1276350"/>
      </dsp:txXfrm>
    </dsp:sp>
    <dsp:sp modelId="{1E8C729F-FA45-4D42-8F2E-9DEBECC76E49}">
      <dsp:nvSpPr>
        <dsp:cNvPr id="0" name=""/>
        <dsp:cNvSpPr/>
      </dsp:nvSpPr>
      <dsp:spPr>
        <a:xfrm>
          <a:off x="0" y="3829050"/>
          <a:ext cx="6492875"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07E607B-F285-B247-A7B7-1542494C6CBD}">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kern="1200"/>
            <a:t>Humanitarian consequences</a:t>
          </a:r>
        </a:p>
      </dsp:txBody>
      <dsp:txXfrm>
        <a:off x="0" y="3829050"/>
        <a:ext cx="6492875" cy="12763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920589-3B63-D745-943F-753E75DEB56B}">
      <dsp:nvSpPr>
        <dsp:cNvPr id="0" name=""/>
        <dsp:cNvSpPr/>
      </dsp:nvSpPr>
      <dsp:spPr>
        <a:xfrm>
          <a:off x="0" y="105952"/>
          <a:ext cx="6904037" cy="14987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Capture, instrumentalization &amp; weaponization of NPT by NWS: legitimize indefinite possession by NWS &amp; management tool to enforce NNP on all others (N5 = P5). Prohibition </a:t>
          </a:r>
          <a:r>
            <a:rPr lang="en-GB" sz="2100" kern="1200" dirty="0" err="1"/>
            <a:t>è</a:t>
          </a:r>
          <a:r>
            <a:rPr lang="en-GB" sz="2100" kern="1200" dirty="0"/>
            <a:t> NP regime</a:t>
          </a:r>
          <a:endParaRPr lang="en-US" sz="2100" kern="1200" dirty="0"/>
        </a:p>
      </dsp:txBody>
      <dsp:txXfrm>
        <a:off x="73164" y="179116"/>
        <a:ext cx="6757709" cy="1352442"/>
      </dsp:txXfrm>
    </dsp:sp>
    <dsp:sp modelId="{F97FD3AA-48FD-C246-9F09-B17C16C81968}">
      <dsp:nvSpPr>
        <dsp:cNvPr id="0" name=""/>
        <dsp:cNvSpPr/>
      </dsp:nvSpPr>
      <dsp:spPr>
        <a:xfrm>
          <a:off x="0" y="1665202"/>
          <a:ext cx="6904037" cy="149877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i.e., deterrence trumps disarmament (national over int. security)</a:t>
          </a:r>
          <a:endParaRPr lang="en-US" sz="2100" kern="1200"/>
        </a:p>
      </dsp:txBody>
      <dsp:txXfrm>
        <a:off x="73164" y="1738366"/>
        <a:ext cx="6757709" cy="1352442"/>
      </dsp:txXfrm>
    </dsp:sp>
    <dsp:sp modelId="{931A1E97-5B95-DD4F-B563-782364853611}">
      <dsp:nvSpPr>
        <dsp:cNvPr id="0" name=""/>
        <dsp:cNvSpPr/>
      </dsp:nvSpPr>
      <dsp:spPr>
        <a:xfrm>
          <a:off x="0" y="3224452"/>
          <a:ext cx="6904037" cy="149877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Ban Treaty: disarmament trumps deterrence (int. over national security </a:t>
          </a:r>
          <a:r>
            <a:rPr lang="en-GB" sz="2100" i="1" kern="1200"/>
            <a:t>and</a:t>
          </a:r>
          <a:r>
            <a:rPr lang="en-GB" sz="2100" kern="1200"/>
            <a:t> humanity over security)</a:t>
          </a:r>
          <a:endParaRPr lang="en-US" sz="2100" kern="1200"/>
        </a:p>
      </dsp:txBody>
      <dsp:txXfrm>
        <a:off x="73164" y="3297616"/>
        <a:ext cx="6757709" cy="135244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3CF1C-871A-984A-A589-24ABBD8700B6}">
      <dsp:nvSpPr>
        <dsp:cNvPr id="0" name=""/>
        <dsp:cNvSpPr/>
      </dsp:nvSpPr>
      <dsp:spPr>
        <a:xfrm>
          <a:off x="0" y="2492"/>
          <a:ext cx="649287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2BC5427-581B-BB4C-9E29-CFEC2BB07FFB}">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a:t>80% reductions since Cold War peak, but:</a:t>
          </a:r>
          <a:endParaRPr lang="en-US" sz="3700" kern="1200"/>
        </a:p>
      </dsp:txBody>
      <dsp:txXfrm>
        <a:off x="0" y="2492"/>
        <a:ext cx="6492875" cy="1700138"/>
      </dsp:txXfrm>
    </dsp:sp>
    <dsp:sp modelId="{D8BA8DF8-1CF5-1345-8F29-C663258A6356}">
      <dsp:nvSpPr>
        <dsp:cNvPr id="0" name=""/>
        <dsp:cNvSpPr/>
      </dsp:nvSpPr>
      <dsp:spPr>
        <a:xfrm>
          <a:off x="0" y="1702630"/>
          <a:ext cx="6492875" cy="0"/>
        </a:xfrm>
        <a:prstGeom prst="lin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w="6350" cap="flat" cmpd="sng" algn="ctr">
          <a:solidFill>
            <a:schemeClr val="accent2">
              <a:hueOff val="-727682"/>
              <a:satOff val="-41964"/>
              <a:lumOff val="431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E77E7C1-9B86-104C-AFAF-5EC736E36467}">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a:t>Arms control efforts: stalled/in reverse</a:t>
          </a:r>
          <a:endParaRPr lang="en-US" sz="3700" kern="1200"/>
        </a:p>
      </dsp:txBody>
      <dsp:txXfrm>
        <a:off x="0" y="1702630"/>
        <a:ext cx="6492875" cy="1700138"/>
      </dsp:txXfrm>
    </dsp:sp>
    <dsp:sp modelId="{28755BD4-A322-3F4F-A285-D39B9EE12A3C}">
      <dsp:nvSpPr>
        <dsp:cNvPr id="0" name=""/>
        <dsp:cNvSpPr/>
      </dsp:nvSpPr>
      <dsp:spPr>
        <a:xfrm>
          <a:off x="0" y="3402769"/>
          <a:ext cx="6492875"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3A54911-378C-8A4F-8DDC-6696312DC093}">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GB" sz="3700" kern="1200"/>
            <a:t>NPT: no longer fit for purpose (normative capacity exhausted)?</a:t>
          </a:r>
          <a:endParaRPr lang="en-US" sz="3700" kern="1200"/>
        </a:p>
      </dsp:txBody>
      <dsp:txXfrm>
        <a:off x="0" y="3402769"/>
        <a:ext cx="6492875" cy="17001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B65C5-C6D4-644A-A96D-F191B1FA4140}">
      <dsp:nvSpPr>
        <dsp:cNvPr id="0" name=""/>
        <dsp:cNvSpPr/>
      </dsp:nvSpPr>
      <dsp:spPr>
        <a:xfrm>
          <a:off x="3213933" y="3438352"/>
          <a:ext cx="476169" cy="1023764"/>
        </a:xfrm>
        <a:custGeom>
          <a:avLst/>
          <a:gdLst/>
          <a:ahLst/>
          <a:cxnLst/>
          <a:rect l="0" t="0" r="0" b="0"/>
          <a:pathLst>
            <a:path>
              <a:moveTo>
                <a:pt x="0" y="0"/>
              </a:moveTo>
              <a:lnTo>
                <a:pt x="238084" y="0"/>
              </a:lnTo>
              <a:lnTo>
                <a:pt x="238084" y="1023764"/>
              </a:lnTo>
              <a:lnTo>
                <a:pt x="476169" y="1023764"/>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BF13723-39CA-084D-AA40-F03CF1F8EBA7}">
      <dsp:nvSpPr>
        <dsp:cNvPr id="0" name=""/>
        <dsp:cNvSpPr/>
      </dsp:nvSpPr>
      <dsp:spPr>
        <a:xfrm>
          <a:off x="3213933" y="3392632"/>
          <a:ext cx="476169" cy="91440"/>
        </a:xfrm>
        <a:custGeom>
          <a:avLst/>
          <a:gdLst/>
          <a:ahLst/>
          <a:cxnLst/>
          <a:rect l="0" t="0" r="0" b="0"/>
          <a:pathLst>
            <a:path>
              <a:moveTo>
                <a:pt x="0" y="45720"/>
              </a:moveTo>
              <a:lnTo>
                <a:pt x="476169" y="4572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3324956-D511-C443-9F1B-4E345318E90E}">
      <dsp:nvSpPr>
        <dsp:cNvPr id="0" name=""/>
        <dsp:cNvSpPr/>
      </dsp:nvSpPr>
      <dsp:spPr>
        <a:xfrm>
          <a:off x="3213933" y="2414587"/>
          <a:ext cx="476169" cy="1023764"/>
        </a:xfrm>
        <a:custGeom>
          <a:avLst/>
          <a:gdLst/>
          <a:ahLst/>
          <a:cxnLst/>
          <a:rect l="0" t="0" r="0" b="0"/>
          <a:pathLst>
            <a:path>
              <a:moveTo>
                <a:pt x="0" y="1023764"/>
              </a:moveTo>
              <a:lnTo>
                <a:pt x="238084" y="1023764"/>
              </a:lnTo>
              <a:lnTo>
                <a:pt x="238084" y="0"/>
              </a:lnTo>
              <a:lnTo>
                <a:pt x="476169" y="0"/>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6DA754-A0A5-E74C-BA1D-CB4179A43CB3}">
      <dsp:nvSpPr>
        <dsp:cNvPr id="0" name=""/>
        <dsp:cNvSpPr/>
      </dsp:nvSpPr>
      <dsp:spPr>
        <a:xfrm>
          <a:off x="833086" y="3979"/>
          <a:ext cx="2380847" cy="72615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The bomb – original NPT premise</a:t>
          </a:r>
          <a:endParaRPr lang="en-US" sz="1600" kern="1200"/>
        </a:p>
      </dsp:txBody>
      <dsp:txXfrm>
        <a:off x="833086" y="3979"/>
        <a:ext cx="2380847" cy="726158"/>
      </dsp:txXfrm>
    </dsp:sp>
    <dsp:sp modelId="{592EBB01-9408-094F-8AA3-6B9C2542E5C4}">
      <dsp:nvSpPr>
        <dsp:cNvPr id="0" name=""/>
        <dsp:cNvSpPr/>
      </dsp:nvSpPr>
      <dsp:spPr>
        <a:xfrm>
          <a:off x="833086" y="1027743"/>
          <a:ext cx="2380847" cy="72615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Who has them – the instrumentalized reinterpretation of NPT</a:t>
          </a:r>
          <a:endParaRPr lang="en-US" sz="1600" kern="1200"/>
        </a:p>
      </dsp:txBody>
      <dsp:txXfrm>
        <a:off x="833086" y="1027743"/>
        <a:ext cx="2380847" cy="726158"/>
      </dsp:txXfrm>
    </dsp:sp>
    <dsp:sp modelId="{10C91872-1356-AF48-9CD2-5E6359F0D99A}">
      <dsp:nvSpPr>
        <dsp:cNvPr id="0" name=""/>
        <dsp:cNvSpPr/>
      </dsp:nvSpPr>
      <dsp:spPr>
        <a:xfrm>
          <a:off x="833086" y="2051508"/>
          <a:ext cx="2380847" cy="72615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Article VI (“each” party, “effective measures,” “early date”)</a:t>
          </a:r>
          <a:endParaRPr lang="en-US" sz="1600" kern="1200"/>
        </a:p>
      </dsp:txBody>
      <dsp:txXfrm>
        <a:off x="833086" y="2051508"/>
        <a:ext cx="2380847" cy="726158"/>
      </dsp:txXfrm>
    </dsp:sp>
    <dsp:sp modelId="{941F2A84-C137-A043-A845-D8DE7B69950B}">
      <dsp:nvSpPr>
        <dsp:cNvPr id="0" name=""/>
        <dsp:cNvSpPr/>
      </dsp:nvSpPr>
      <dsp:spPr>
        <a:xfrm>
          <a:off x="833086" y="3075272"/>
          <a:ext cx="2380847" cy="726158"/>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ICJ Advisory Opinion (1996)</a:t>
          </a:r>
          <a:endParaRPr lang="en-US" sz="1600" kern="1200"/>
        </a:p>
      </dsp:txBody>
      <dsp:txXfrm>
        <a:off x="833086" y="3075272"/>
        <a:ext cx="2380847" cy="726158"/>
      </dsp:txXfrm>
    </dsp:sp>
    <dsp:sp modelId="{98DCD915-5FE3-F242-A680-B64164B2C3E5}">
      <dsp:nvSpPr>
        <dsp:cNvPr id="0" name=""/>
        <dsp:cNvSpPr/>
      </dsp:nvSpPr>
      <dsp:spPr>
        <a:xfrm>
          <a:off x="3690103" y="2051508"/>
          <a:ext cx="2380847" cy="72615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Generally contrary</a:t>
          </a:r>
          <a:endParaRPr lang="en-US" sz="1600" kern="1200"/>
        </a:p>
      </dsp:txBody>
      <dsp:txXfrm>
        <a:off x="3690103" y="2051508"/>
        <a:ext cx="2380847" cy="726158"/>
      </dsp:txXfrm>
    </dsp:sp>
    <dsp:sp modelId="{F49826A6-08B1-704F-986F-612AB518E02A}">
      <dsp:nvSpPr>
        <dsp:cNvPr id="0" name=""/>
        <dsp:cNvSpPr/>
      </dsp:nvSpPr>
      <dsp:spPr>
        <a:xfrm>
          <a:off x="3690103" y="3075272"/>
          <a:ext cx="2380847" cy="72615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State survival under threat</a:t>
          </a:r>
          <a:endParaRPr lang="en-US" sz="1600" kern="1200"/>
        </a:p>
      </dsp:txBody>
      <dsp:txXfrm>
        <a:off x="3690103" y="3075272"/>
        <a:ext cx="2380847" cy="726158"/>
      </dsp:txXfrm>
    </dsp:sp>
    <dsp:sp modelId="{88988009-8553-024E-977C-65313DF164BE}">
      <dsp:nvSpPr>
        <dsp:cNvPr id="0" name=""/>
        <dsp:cNvSpPr/>
      </dsp:nvSpPr>
      <dsp:spPr>
        <a:xfrm>
          <a:off x="3690103" y="4099037"/>
          <a:ext cx="2380847" cy="726158"/>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t>Pursue </a:t>
          </a:r>
          <a:r>
            <a:rPr lang="en-GB" sz="1600" i="1" kern="1200"/>
            <a:t>and conclude </a:t>
          </a:r>
          <a:r>
            <a:rPr lang="en-GB" sz="1600" kern="1200"/>
            <a:t>negotiations</a:t>
          </a:r>
          <a:endParaRPr lang="en-US" sz="1600" kern="1200"/>
        </a:p>
      </dsp:txBody>
      <dsp:txXfrm>
        <a:off x="3690103" y="4099037"/>
        <a:ext cx="2380847" cy="726158"/>
      </dsp:txXfrm>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41C45-6BFC-A243-87AF-A79EA612E2F8}" type="datetimeFigureOut">
              <a:rPr lang="en-US" smtClean="0"/>
              <a:t>3/25/19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3FC461-9260-F042-8FEF-E9AB38DEE5C4}" type="slidenum">
              <a:rPr lang="en-US" smtClean="0"/>
              <a:t>‹#›</a:t>
            </a:fld>
            <a:endParaRPr lang="en-US"/>
          </a:p>
        </p:txBody>
      </p:sp>
    </p:spTree>
    <p:extLst>
      <p:ext uri="{BB962C8B-B14F-4D97-AF65-F5344CB8AC3E}">
        <p14:creationId xmlns:p14="http://schemas.microsoft.com/office/powerpoint/2010/main" val="973650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washingtonpost.com/news/the-fix/wp/2018/01/23/most-americans-dont-trust-president-trump-with-the-nuclear-button/?mkt_tok=ey"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Emily </a:t>
            </a:r>
            <a:r>
              <a:rPr lang="en-AU" sz="1200" kern="1200" dirty="0" err="1">
                <a:solidFill>
                  <a:schemeClr val="tx1"/>
                </a:solidFill>
                <a:effectLst/>
                <a:latin typeface="+mn-lt"/>
                <a:ea typeface="+mn-ea"/>
                <a:cs typeface="+mn-cs"/>
              </a:rPr>
              <a:t>Guskin</a:t>
            </a:r>
            <a:r>
              <a:rPr lang="en-AU" sz="1200" kern="1200" dirty="0">
                <a:solidFill>
                  <a:schemeClr val="tx1"/>
                </a:solidFill>
                <a:effectLst/>
                <a:latin typeface="+mn-lt"/>
                <a:ea typeface="+mn-ea"/>
                <a:cs typeface="+mn-cs"/>
              </a:rPr>
              <a:t>, “Most Americans don’t trust President Trump with the ‘nuclear button’,”  </a:t>
            </a:r>
            <a:r>
              <a:rPr lang="en-AU" sz="1200" i="1" kern="1200" dirty="0">
                <a:solidFill>
                  <a:schemeClr val="tx1"/>
                </a:solidFill>
                <a:effectLst/>
                <a:latin typeface="+mn-lt"/>
                <a:ea typeface="+mn-ea"/>
                <a:cs typeface="+mn-cs"/>
              </a:rPr>
              <a:t>Washington Post</a:t>
            </a:r>
            <a:r>
              <a:rPr lang="en-AU" sz="1200" kern="1200" dirty="0">
                <a:solidFill>
                  <a:schemeClr val="tx1"/>
                </a:solidFill>
                <a:effectLst/>
                <a:latin typeface="+mn-lt"/>
                <a:ea typeface="+mn-ea"/>
                <a:cs typeface="+mn-cs"/>
              </a:rPr>
              <a:t>, 23 January 2018, </a:t>
            </a:r>
            <a:r>
              <a:rPr lang="en-AU" sz="1200" u="sng" kern="1200" dirty="0">
                <a:solidFill>
                  <a:schemeClr val="tx1"/>
                </a:solidFill>
                <a:effectLst/>
                <a:latin typeface="+mn-lt"/>
                <a:ea typeface="+mn-ea"/>
                <a:cs typeface="+mn-cs"/>
                <a:hlinkClick r:id="rId3"/>
              </a:rPr>
              <a:t>https://www.washingtonpost.com/news/the-fix/wp/2018/01/23/most-americans-dont-trust-president-trump-with-the-nuclear-button/?mkt_tok=ey</a:t>
            </a:r>
            <a:r>
              <a:rPr lang="en-AU" dirty="0">
                <a:effectLst/>
              </a:rPr>
              <a:t> </a:t>
            </a:r>
          </a:p>
          <a:p>
            <a:pPr marL="228600" indent="-228600">
              <a:buAutoNum type="arabicPeriod"/>
            </a:pPr>
            <a:r>
              <a:rPr lang="en-US" baseline="0" dirty="0">
                <a:effectLst/>
              </a:rPr>
              <a:t>As you may know, US presidents have the authority to order nuclear attacks on other countries. Do you trust Trump to handle this authority responsibly, or not?</a:t>
            </a:r>
          </a:p>
          <a:p>
            <a:pPr marL="228600" indent="-228600">
              <a:buAutoNum type="arabicPeriod"/>
            </a:pPr>
            <a:r>
              <a:rPr lang="en-AU" dirty="0">
                <a:effectLst/>
              </a:rPr>
              <a:t>If you answered no:</a:t>
            </a:r>
            <a:r>
              <a:rPr lang="en-AU" baseline="0" dirty="0">
                <a:effectLst/>
              </a:rPr>
              <a:t> How concerned are you that Trump might launch a nuclear attack without justification</a:t>
            </a:r>
            <a:r>
              <a:rPr lang="en-AU" dirty="0">
                <a:effectLst/>
              </a:rPr>
              <a:t> </a:t>
            </a:r>
            <a:r>
              <a:rPr lang="mr-IN" dirty="0">
                <a:effectLst/>
              </a:rPr>
              <a:t>–</a:t>
            </a:r>
            <a:r>
              <a:rPr lang="en-AU" dirty="0">
                <a:effectLst/>
              </a:rPr>
              <a:t> very concerned, somewhat concerned, not so concerned, or not concerned at all?</a:t>
            </a:r>
          </a:p>
          <a:p>
            <a:pPr marL="0" indent="0">
              <a:buNone/>
            </a:pPr>
            <a:r>
              <a:rPr lang="en-AU" dirty="0">
                <a:effectLst/>
              </a:rPr>
              <a:t>Source: </a:t>
            </a:r>
            <a:r>
              <a:rPr lang="en-AU" dirty="0" err="1">
                <a:effectLst/>
              </a:rPr>
              <a:t>Washingto</a:t>
            </a:r>
            <a:r>
              <a:rPr lang="en-AU" dirty="0">
                <a:effectLst/>
              </a:rPr>
              <a:t> Post-ABC poll, 15-18 January 2018, among 1,005 adults, margin of error +/- 3.5%</a:t>
            </a:r>
          </a:p>
        </p:txBody>
      </p:sp>
      <p:sp>
        <p:nvSpPr>
          <p:cNvPr id="4" name="Slide Number Placeholder 3"/>
          <p:cNvSpPr>
            <a:spLocks noGrp="1"/>
          </p:cNvSpPr>
          <p:nvPr>
            <p:ph type="sldNum" sz="quarter" idx="10"/>
          </p:nvPr>
        </p:nvSpPr>
        <p:spPr/>
        <p:txBody>
          <a:bodyPr/>
          <a:lstStyle/>
          <a:p>
            <a:fld id="{B7ABA97A-3312-CC4B-B21C-F8B5F9B9236A}" type="slidenum">
              <a:rPr lang="en-GB" smtClean="0"/>
              <a:pPr/>
              <a:t>20</a:t>
            </a:fld>
            <a:endParaRPr lang="en-GB"/>
          </a:p>
        </p:txBody>
      </p:sp>
    </p:spTree>
    <p:extLst>
      <p:ext uri="{BB962C8B-B14F-4D97-AF65-F5344CB8AC3E}">
        <p14:creationId xmlns:p14="http://schemas.microsoft.com/office/powerpoint/2010/main" val="3644384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2D9B7-702C-B44C-BD84-AC9153FC44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D98CA1-FE1A-FC4B-9C2C-7F8FE5CAB9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7C7E51-0C28-004F-ACDC-EDA054117DCC}"/>
              </a:ext>
            </a:extLst>
          </p:cNvPr>
          <p:cNvSpPr>
            <a:spLocks noGrp="1"/>
          </p:cNvSpPr>
          <p:nvPr>
            <p:ph type="dt" sz="half" idx="10"/>
          </p:nvPr>
        </p:nvSpPr>
        <p:spPr/>
        <p:txBody>
          <a:bodyPr/>
          <a:lstStyle/>
          <a:p>
            <a:fld id="{CF294BBB-54E9-CE4B-89E8-11CAD8E554C5}" type="datetimeFigureOut">
              <a:rPr lang="en-US" smtClean="0"/>
              <a:t>3/25/19</a:t>
            </a:fld>
            <a:endParaRPr lang="en-US"/>
          </a:p>
        </p:txBody>
      </p:sp>
      <p:sp>
        <p:nvSpPr>
          <p:cNvPr id="5" name="Footer Placeholder 4">
            <a:extLst>
              <a:ext uri="{FF2B5EF4-FFF2-40B4-BE49-F238E27FC236}">
                <a16:creationId xmlns:a16="http://schemas.microsoft.com/office/drawing/2014/main" id="{D8F88037-55AA-D041-AAD7-E51F55BE1B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4B2A46-90B7-D344-AE69-77B76734112A}"/>
              </a:ext>
            </a:extLst>
          </p:cNvPr>
          <p:cNvSpPr>
            <a:spLocks noGrp="1"/>
          </p:cNvSpPr>
          <p:nvPr>
            <p:ph type="sldNum" sz="quarter" idx="12"/>
          </p:nvPr>
        </p:nvSpPr>
        <p:spPr/>
        <p:txBody>
          <a:bodyPr/>
          <a:lstStyle/>
          <a:p>
            <a:fld id="{11019280-F2EF-B944-A8BA-F0463A25575C}" type="slidenum">
              <a:rPr lang="en-US" smtClean="0"/>
              <a:t>‹#›</a:t>
            </a:fld>
            <a:endParaRPr lang="en-US"/>
          </a:p>
        </p:txBody>
      </p:sp>
    </p:spTree>
    <p:extLst>
      <p:ext uri="{BB962C8B-B14F-4D97-AF65-F5344CB8AC3E}">
        <p14:creationId xmlns:p14="http://schemas.microsoft.com/office/powerpoint/2010/main" val="4091234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4371F-DABC-B944-A5E9-08591BB53D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E99C2E-B613-A54B-A80C-38ADCF80D68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C49A39-1C55-6C49-9FDB-D2722B1B3FAD}"/>
              </a:ext>
            </a:extLst>
          </p:cNvPr>
          <p:cNvSpPr>
            <a:spLocks noGrp="1"/>
          </p:cNvSpPr>
          <p:nvPr>
            <p:ph type="dt" sz="half" idx="10"/>
          </p:nvPr>
        </p:nvSpPr>
        <p:spPr/>
        <p:txBody>
          <a:bodyPr/>
          <a:lstStyle/>
          <a:p>
            <a:fld id="{CF294BBB-54E9-CE4B-89E8-11CAD8E554C5}" type="datetimeFigureOut">
              <a:rPr lang="en-US" smtClean="0"/>
              <a:t>3/25/19</a:t>
            </a:fld>
            <a:endParaRPr lang="en-US"/>
          </a:p>
        </p:txBody>
      </p:sp>
      <p:sp>
        <p:nvSpPr>
          <p:cNvPr id="5" name="Footer Placeholder 4">
            <a:extLst>
              <a:ext uri="{FF2B5EF4-FFF2-40B4-BE49-F238E27FC236}">
                <a16:creationId xmlns:a16="http://schemas.microsoft.com/office/drawing/2014/main" id="{CD5702A1-5A58-104E-8337-4DA67964A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3005F-BAA1-1647-8674-00DED13427D2}"/>
              </a:ext>
            </a:extLst>
          </p:cNvPr>
          <p:cNvSpPr>
            <a:spLocks noGrp="1"/>
          </p:cNvSpPr>
          <p:nvPr>
            <p:ph type="sldNum" sz="quarter" idx="12"/>
          </p:nvPr>
        </p:nvSpPr>
        <p:spPr/>
        <p:txBody>
          <a:bodyPr/>
          <a:lstStyle/>
          <a:p>
            <a:fld id="{11019280-F2EF-B944-A8BA-F0463A25575C}" type="slidenum">
              <a:rPr lang="en-US" smtClean="0"/>
              <a:t>‹#›</a:t>
            </a:fld>
            <a:endParaRPr lang="en-US"/>
          </a:p>
        </p:txBody>
      </p:sp>
    </p:spTree>
    <p:extLst>
      <p:ext uri="{BB962C8B-B14F-4D97-AF65-F5344CB8AC3E}">
        <p14:creationId xmlns:p14="http://schemas.microsoft.com/office/powerpoint/2010/main" val="4114590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7C4EC3-12AD-164C-B67C-713C0CC891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77BC0E3-AE01-2F4C-999B-AD27993BB02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8AA79-53C9-AD4C-8817-FBE32BA69427}"/>
              </a:ext>
            </a:extLst>
          </p:cNvPr>
          <p:cNvSpPr>
            <a:spLocks noGrp="1"/>
          </p:cNvSpPr>
          <p:nvPr>
            <p:ph type="dt" sz="half" idx="10"/>
          </p:nvPr>
        </p:nvSpPr>
        <p:spPr/>
        <p:txBody>
          <a:bodyPr/>
          <a:lstStyle/>
          <a:p>
            <a:fld id="{CF294BBB-54E9-CE4B-89E8-11CAD8E554C5}" type="datetimeFigureOut">
              <a:rPr lang="en-US" smtClean="0"/>
              <a:t>3/25/19</a:t>
            </a:fld>
            <a:endParaRPr lang="en-US"/>
          </a:p>
        </p:txBody>
      </p:sp>
      <p:sp>
        <p:nvSpPr>
          <p:cNvPr id="5" name="Footer Placeholder 4">
            <a:extLst>
              <a:ext uri="{FF2B5EF4-FFF2-40B4-BE49-F238E27FC236}">
                <a16:creationId xmlns:a16="http://schemas.microsoft.com/office/drawing/2014/main" id="{61E69105-C461-F144-A586-0ECD006DEE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317358-7B2D-0D42-AADC-08EF3149BBFD}"/>
              </a:ext>
            </a:extLst>
          </p:cNvPr>
          <p:cNvSpPr>
            <a:spLocks noGrp="1"/>
          </p:cNvSpPr>
          <p:nvPr>
            <p:ph type="sldNum" sz="quarter" idx="12"/>
          </p:nvPr>
        </p:nvSpPr>
        <p:spPr/>
        <p:txBody>
          <a:bodyPr/>
          <a:lstStyle/>
          <a:p>
            <a:fld id="{11019280-F2EF-B944-A8BA-F0463A25575C}" type="slidenum">
              <a:rPr lang="en-US" smtClean="0"/>
              <a:t>‹#›</a:t>
            </a:fld>
            <a:endParaRPr lang="en-US"/>
          </a:p>
        </p:txBody>
      </p:sp>
    </p:spTree>
    <p:extLst>
      <p:ext uri="{BB962C8B-B14F-4D97-AF65-F5344CB8AC3E}">
        <p14:creationId xmlns:p14="http://schemas.microsoft.com/office/powerpoint/2010/main" val="1750704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40142-C37E-794E-91E8-54C555C57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F0D9F8-1628-EE4F-BDFB-C0CF286EC1A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01CCEB-CE88-0046-A500-BC1B3E7EF932}"/>
              </a:ext>
            </a:extLst>
          </p:cNvPr>
          <p:cNvSpPr>
            <a:spLocks noGrp="1"/>
          </p:cNvSpPr>
          <p:nvPr>
            <p:ph type="dt" sz="half" idx="10"/>
          </p:nvPr>
        </p:nvSpPr>
        <p:spPr/>
        <p:txBody>
          <a:bodyPr/>
          <a:lstStyle/>
          <a:p>
            <a:fld id="{CF294BBB-54E9-CE4B-89E8-11CAD8E554C5}" type="datetimeFigureOut">
              <a:rPr lang="en-US" smtClean="0"/>
              <a:t>3/25/19</a:t>
            </a:fld>
            <a:endParaRPr lang="en-US"/>
          </a:p>
        </p:txBody>
      </p:sp>
      <p:sp>
        <p:nvSpPr>
          <p:cNvPr id="5" name="Footer Placeholder 4">
            <a:extLst>
              <a:ext uri="{FF2B5EF4-FFF2-40B4-BE49-F238E27FC236}">
                <a16:creationId xmlns:a16="http://schemas.microsoft.com/office/drawing/2014/main" id="{92AD28CD-590A-E84B-B941-574896316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183AAA-0148-0F43-BEDD-3ACDD3A7C455}"/>
              </a:ext>
            </a:extLst>
          </p:cNvPr>
          <p:cNvSpPr>
            <a:spLocks noGrp="1"/>
          </p:cNvSpPr>
          <p:nvPr>
            <p:ph type="sldNum" sz="quarter" idx="12"/>
          </p:nvPr>
        </p:nvSpPr>
        <p:spPr/>
        <p:txBody>
          <a:bodyPr/>
          <a:lstStyle/>
          <a:p>
            <a:fld id="{11019280-F2EF-B944-A8BA-F0463A25575C}" type="slidenum">
              <a:rPr lang="en-US" smtClean="0"/>
              <a:t>‹#›</a:t>
            </a:fld>
            <a:endParaRPr lang="en-US"/>
          </a:p>
        </p:txBody>
      </p:sp>
    </p:spTree>
    <p:extLst>
      <p:ext uri="{BB962C8B-B14F-4D97-AF65-F5344CB8AC3E}">
        <p14:creationId xmlns:p14="http://schemas.microsoft.com/office/powerpoint/2010/main" val="1859383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0334-C95A-FB4C-96A3-AAD1A024C2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D2522B-C210-FC4D-8A07-61555FAFF7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47FB9D-F261-8C4F-8C3E-EC21C61A5130}"/>
              </a:ext>
            </a:extLst>
          </p:cNvPr>
          <p:cNvSpPr>
            <a:spLocks noGrp="1"/>
          </p:cNvSpPr>
          <p:nvPr>
            <p:ph type="dt" sz="half" idx="10"/>
          </p:nvPr>
        </p:nvSpPr>
        <p:spPr/>
        <p:txBody>
          <a:bodyPr/>
          <a:lstStyle/>
          <a:p>
            <a:fld id="{CF294BBB-54E9-CE4B-89E8-11CAD8E554C5}" type="datetimeFigureOut">
              <a:rPr lang="en-US" smtClean="0"/>
              <a:t>3/25/19</a:t>
            </a:fld>
            <a:endParaRPr lang="en-US"/>
          </a:p>
        </p:txBody>
      </p:sp>
      <p:sp>
        <p:nvSpPr>
          <p:cNvPr id="5" name="Footer Placeholder 4">
            <a:extLst>
              <a:ext uri="{FF2B5EF4-FFF2-40B4-BE49-F238E27FC236}">
                <a16:creationId xmlns:a16="http://schemas.microsoft.com/office/drawing/2014/main" id="{9F4720D6-CBE7-8749-961A-53967F0DE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5E980F-CD0C-6E4E-A596-126DB677E38B}"/>
              </a:ext>
            </a:extLst>
          </p:cNvPr>
          <p:cNvSpPr>
            <a:spLocks noGrp="1"/>
          </p:cNvSpPr>
          <p:nvPr>
            <p:ph type="sldNum" sz="quarter" idx="12"/>
          </p:nvPr>
        </p:nvSpPr>
        <p:spPr/>
        <p:txBody>
          <a:bodyPr/>
          <a:lstStyle/>
          <a:p>
            <a:fld id="{11019280-F2EF-B944-A8BA-F0463A25575C}" type="slidenum">
              <a:rPr lang="en-US" smtClean="0"/>
              <a:t>‹#›</a:t>
            </a:fld>
            <a:endParaRPr lang="en-US"/>
          </a:p>
        </p:txBody>
      </p:sp>
    </p:spTree>
    <p:extLst>
      <p:ext uri="{BB962C8B-B14F-4D97-AF65-F5344CB8AC3E}">
        <p14:creationId xmlns:p14="http://schemas.microsoft.com/office/powerpoint/2010/main" val="277207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ABA60-C11D-8E4C-BF0E-6EBE76E2FE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D4BEF9-F988-9C42-A581-9F011BFF9AB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FB36F8-5FA2-984F-B56D-CA4D8055827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CC9ED2-DD6B-CA43-96A7-F7EFBAF9C2BF}"/>
              </a:ext>
            </a:extLst>
          </p:cNvPr>
          <p:cNvSpPr>
            <a:spLocks noGrp="1"/>
          </p:cNvSpPr>
          <p:nvPr>
            <p:ph type="dt" sz="half" idx="10"/>
          </p:nvPr>
        </p:nvSpPr>
        <p:spPr/>
        <p:txBody>
          <a:bodyPr/>
          <a:lstStyle/>
          <a:p>
            <a:fld id="{CF294BBB-54E9-CE4B-89E8-11CAD8E554C5}" type="datetimeFigureOut">
              <a:rPr lang="en-US" smtClean="0"/>
              <a:t>3/25/19</a:t>
            </a:fld>
            <a:endParaRPr lang="en-US"/>
          </a:p>
        </p:txBody>
      </p:sp>
      <p:sp>
        <p:nvSpPr>
          <p:cNvPr id="6" name="Footer Placeholder 5">
            <a:extLst>
              <a:ext uri="{FF2B5EF4-FFF2-40B4-BE49-F238E27FC236}">
                <a16:creationId xmlns:a16="http://schemas.microsoft.com/office/drawing/2014/main" id="{0D361349-B604-0340-9ACB-BB79C27D15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A49DC8-4AA6-B649-B6E0-6BDBCDEA1CC0}"/>
              </a:ext>
            </a:extLst>
          </p:cNvPr>
          <p:cNvSpPr>
            <a:spLocks noGrp="1"/>
          </p:cNvSpPr>
          <p:nvPr>
            <p:ph type="sldNum" sz="quarter" idx="12"/>
          </p:nvPr>
        </p:nvSpPr>
        <p:spPr/>
        <p:txBody>
          <a:bodyPr/>
          <a:lstStyle/>
          <a:p>
            <a:fld id="{11019280-F2EF-B944-A8BA-F0463A25575C}" type="slidenum">
              <a:rPr lang="en-US" smtClean="0"/>
              <a:t>‹#›</a:t>
            </a:fld>
            <a:endParaRPr lang="en-US"/>
          </a:p>
        </p:txBody>
      </p:sp>
    </p:spTree>
    <p:extLst>
      <p:ext uri="{BB962C8B-B14F-4D97-AF65-F5344CB8AC3E}">
        <p14:creationId xmlns:p14="http://schemas.microsoft.com/office/powerpoint/2010/main" val="3841748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089ED-309E-B444-8681-1C248A1544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D4FDEE2-3CD1-B04E-95CF-F64A739FFDA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A36449F-E32F-5647-8F2D-04C82F0BDB2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330E49-8057-3742-B815-D119F57AEB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0A204E-2215-9744-AECA-AEB6D3F7AA3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436786-F8C8-A14F-9059-212D3BC6894E}"/>
              </a:ext>
            </a:extLst>
          </p:cNvPr>
          <p:cNvSpPr>
            <a:spLocks noGrp="1"/>
          </p:cNvSpPr>
          <p:nvPr>
            <p:ph type="dt" sz="half" idx="10"/>
          </p:nvPr>
        </p:nvSpPr>
        <p:spPr/>
        <p:txBody>
          <a:bodyPr/>
          <a:lstStyle/>
          <a:p>
            <a:fld id="{CF294BBB-54E9-CE4B-89E8-11CAD8E554C5}" type="datetimeFigureOut">
              <a:rPr lang="en-US" smtClean="0"/>
              <a:t>3/25/19</a:t>
            </a:fld>
            <a:endParaRPr lang="en-US"/>
          </a:p>
        </p:txBody>
      </p:sp>
      <p:sp>
        <p:nvSpPr>
          <p:cNvPr id="8" name="Footer Placeholder 7">
            <a:extLst>
              <a:ext uri="{FF2B5EF4-FFF2-40B4-BE49-F238E27FC236}">
                <a16:creationId xmlns:a16="http://schemas.microsoft.com/office/drawing/2014/main" id="{DFB2C10D-944B-E04B-9F28-E44991CC99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F06DDF-3B1E-6A4A-A71A-998C1784C7BF}"/>
              </a:ext>
            </a:extLst>
          </p:cNvPr>
          <p:cNvSpPr>
            <a:spLocks noGrp="1"/>
          </p:cNvSpPr>
          <p:nvPr>
            <p:ph type="sldNum" sz="quarter" idx="12"/>
          </p:nvPr>
        </p:nvSpPr>
        <p:spPr/>
        <p:txBody>
          <a:bodyPr/>
          <a:lstStyle/>
          <a:p>
            <a:fld id="{11019280-F2EF-B944-A8BA-F0463A25575C}" type="slidenum">
              <a:rPr lang="en-US" smtClean="0"/>
              <a:t>‹#›</a:t>
            </a:fld>
            <a:endParaRPr lang="en-US"/>
          </a:p>
        </p:txBody>
      </p:sp>
    </p:spTree>
    <p:extLst>
      <p:ext uri="{BB962C8B-B14F-4D97-AF65-F5344CB8AC3E}">
        <p14:creationId xmlns:p14="http://schemas.microsoft.com/office/powerpoint/2010/main" val="72682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706C-ED75-8F45-9174-3BBC00A67D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629F98F-5CC2-A842-9538-5567D8B1A352}"/>
              </a:ext>
            </a:extLst>
          </p:cNvPr>
          <p:cNvSpPr>
            <a:spLocks noGrp="1"/>
          </p:cNvSpPr>
          <p:nvPr>
            <p:ph type="dt" sz="half" idx="10"/>
          </p:nvPr>
        </p:nvSpPr>
        <p:spPr/>
        <p:txBody>
          <a:bodyPr/>
          <a:lstStyle/>
          <a:p>
            <a:fld id="{CF294BBB-54E9-CE4B-89E8-11CAD8E554C5}" type="datetimeFigureOut">
              <a:rPr lang="en-US" smtClean="0"/>
              <a:t>3/25/19</a:t>
            </a:fld>
            <a:endParaRPr lang="en-US"/>
          </a:p>
        </p:txBody>
      </p:sp>
      <p:sp>
        <p:nvSpPr>
          <p:cNvPr id="4" name="Footer Placeholder 3">
            <a:extLst>
              <a:ext uri="{FF2B5EF4-FFF2-40B4-BE49-F238E27FC236}">
                <a16:creationId xmlns:a16="http://schemas.microsoft.com/office/drawing/2014/main" id="{613FAF97-69D0-E641-A05E-FB9536E975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C1F11D-3F6D-5649-819F-AB70E1F8B932}"/>
              </a:ext>
            </a:extLst>
          </p:cNvPr>
          <p:cNvSpPr>
            <a:spLocks noGrp="1"/>
          </p:cNvSpPr>
          <p:nvPr>
            <p:ph type="sldNum" sz="quarter" idx="12"/>
          </p:nvPr>
        </p:nvSpPr>
        <p:spPr/>
        <p:txBody>
          <a:bodyPr/>
          <a:lstStyle/>
          <a:p>
            <a:fld id="{11019280-F2EF-B944-A8BA-F0463A25575C}" type="slidenum">
              <a:rPr lang="en-US" smtClean="0"/>
              <a:t>‹#›</a:t>
            </a:fld>
            <a:endParaRPr lang="en-US"/>
          </a:p>
        </p:txBody>
      </p:sp>
    </p:spTree>
    <p:extLst>
      <p:ext uri="{BB962C8B-B14F-4D97-AF65-F5344CB8AC3E}">
        <p14:creationId xmlns:p14="http://schemas.microsoft.com/office/powerpoint/2010/main" val="2026100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7A59FC-B76F-554C-8A1A-5506D8A73D6E}"/>
              </a:ext>
            </a:extLst>
          </p:cNvPr>
          <p:cNvSpPr>
            <a:spLocks noGrp="1"/>
          </p:cNvSpPr>
          <p:nvPr>
            <p:ph type="dt" sz="half" idx="10"/>
          </p:nvPr>
        </p:nvSpPr>
        <p:spPr/>
        <p:txBody>
          <a:bodyPr/>
          <a:lstStyle/>
          <a:p>
            <a:fld id="{CF294BBB-54E9-CE4B-89E8-11CAD8E554C5}" type="datetimeFigureOut">
              <a:rPr lang="en-US" smtClean="0"/>
              <a:t>3/25/19</a:t>
            </a:fld>
            <a:endParaRPr lang="en-US"/>
          </a:p>
        </p:txBody>
      </p:sp>
      <p:sp>
        <p:nvSpPr>
          <p:cNvPr id="3" name="Footer Placeholder 2">
            <a:extLst>
              <a:ext uri="{FF2B5EF4-FFF2-40B4-BE49-F238E27FC236}">
                <a16:creationId xmlns:a16="http://schemas.microsoft.com/office/drawing/2014/main" id="{BF7DB79F-1FD4-D847-AF65-44EE0176DE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7AE35E-0A36-F348-9A20-867599F1622F}"/>
              </a:ext>
            </a:extLst>
          </p:cNvPr>
          <p:cNvSpPr>
            <a:spLocks noGrp="1"/>
          </p:cNvSpPr>
          <p:nvPr>
            <p:ph type="sldNum" sz="quarter" idx="12"/>
          </p:nvPr>
        </p:nvSpPr>
        <p:spPr/>
        <p:txBody>
          <a:bodyPr/>
          <a:lstStyle/>
          <a:p>
            <a:fld id="{11019280-F2EF-B944-A8BA-F0463A25575C}" type="slidenum">
              <a:rPr lang="en-US" smtClean="0"/>
              <a:t>‹#›</a:t>
            </a:fld>
            <a:endParaRPr lang="en-US"/>
          </a:p>
        </p:txBody>
      </p:sp>
    </p:spTree>
    <p:extLst>
      <p:ext uri="{BB962C8B-B14F-4D97-AF65-F5344CB8AC3E}">
        <p14:creationId xmlns:p14="http://schemas.microsoft.com/office/powerpoint/2010/main" val="240522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A3841-61E3-F647-8CE3-B542D31F66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AE1CC2-BBD8-6746-86D3-3AF1E9AEBA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9733E0-4B97-224B-8ED7-5075B60698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17E133-54F9-AB42-8C9A-2A6CF6843CF0}"/>
              </a:ext>
            </a:extLst>
          </p:cNvPr>
          <p:cNvSpPr>
            <a:spLocks noGrp="1"/>
          </p:cNvSpPr>
          <p:nvPr>
            <p:ph type="dt" sz="half" idx="10"/>
          </p:nvPr>
        </p:nvSpPr>
        <p:spPr/>
        <p:txBody>
          <a:bodyPr/>
          <a:lstStyle/>
          <a:p>
            <a:fld id="{CF294BBB-54E9-CE4B-89E8-11CAD8E554C5}" type="datetimeFigureOut">
              <a:rPr lang="en-US" smtClean="0"/>
              <a:t>3/25/19</a:t>
            </a:fld>
            <a:endParaRPr lang="en-US"/>
          </a:p>
        </p:txBody>
      </p:sp>
      <p:sp>
        <p:nvSpPr>
          <p:cNvPr id="6" name="Footer Placeholder 5">
            <a:extLst>
              <a:ext uri="{FF2B5EF4-FFF2-40B4-BE49-F238E27FC236}">
                <a16:creationId xmlns:a16="http://schemas.microsoft.com/office/drawing/2014/main" id="{6698855E-C295-9643-82AC-AF57A6C60B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7F6AA8-3923-A64A-BDBC-DE14A7F42CD8}"/>
              </a:ext>
            </a:extLst>
          </p:cNvPr>
          <p:cNvSpPr>
            <a:spLocks noGrp="1"/>
          </p:cNvSpPr>
          <p:nvPr>
            <p:ph type="sldNum" sz="quarter" idx="12"/>
          </p:nvPr>
        </p:nvSpPr>
        <p:spPr/>
        <p:txBody>
          <a:bodyPr/>
          <a:lstStyle/>
          <a:p>
            <a:fld id="{11019280-F2EF-B944-A8BA-F0463A25575C}" type="slidenum">
              <a:rPr lang="en-US" smtClean="0"/>
              <a:t>‹#›</a:t>
            </a:fld>
            <a:endParaRPr lang="en-US"/>
          </a:p>
        </p:txBody>
      </p:sp>
    </p:spTree>
    <p:extLst>
      <p:ext uri="{BB962C8B-B14F-4D97-AF65-F5344CB8AC3E}">
        <p14:creationId xmlns:p14="http://schemas.microsoft.com/office/powerpoint/2010/main" val="2828933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77A9C-EF41-C248-A733-5749549727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54787A6-BA0A-5D4A-8BD6-5DDE1A63CD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A21AD3-1C50-DF48-82BB-78B60D7E4B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C78F64E-AA32-004B-BE1F-04723CEB327C}"/>
              </a:ext>
            </a:extLst>
          </p:cNvPr>
          <p:cNvSpPr>
            <a:spLocks noGrp="1"/>
          </p:cNvSpPr>
          <p:nvPr>
            <p:ph type="dt" sz="half" idx="10"/>
          </p:nvPr>
        </p:nvSpPr>
        <p:spPr/>
        <p:txBody>
          <a:bodyPr/>
          <a:lstStyle/>
          <a:p>
            <a:fld id="{CF294BBB-54E9-CE4B-89E8-11CAD8E554C5}" type="datetimeFigureOut">
              <a:rPr lang="en-US" smtClean="0"/>
              <a:t>3/25/19</a:t>
            </a:fld>
            <a:endParaRPr lang="en-US"/>
          </a:p>
        </p:txBody>
      </p:sp>
      <p:sp>
        <p:nvSpPr>
          <p:cNvPr id="6" name="Footer Placeholder 5">
            <a:extLst>
              <a:ext uri="{FF2B5EF4-FFF2-40B4-BE49-F238E27FC236}">
                <a16:creationId xmlns:a16="http://schemas.microsoft.com/office/drawing/2014/main" id="{8A5436DE-5FEA-9749-BF7D-546F87AA4B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EB0AD-695C-E840-A72B-C4294B406B44}"/>
              </a:ext>
            </a:extLst>
          </p:cNvPr>
          <p:cNvSpPr>
            <a:spLocks noGrp="1"/>
          </p:cNvSpPr>
          <p:nvPr>
            <p:ph type="sldNum" sz="quarter" idx="12"/>
          </p:nvPr>
        </p:nvSpPr>
        <p:spPr/>
        <p:txBody>
          <a:bodyPr/>
          <a:lstStyle/>
          <a:p>
            <a:fld id="{11019280-F2EF-B944-A8BA-F0463A25575C}" type="slidenum">
              <a:rPr lang="en-US" smtClean="0"/>
              <a:t>‹#›</a:t>
            </a:fld>
            <a:endParaRPr lang="en-US"/>
          </a:p>
        </p:txBody>
      </p:sp>
    </p:spTree>
    <p:extLst>
      <p:ext uri="{BB962C8B-B14F-4D97-AF65-F5344CB8AC3E}">
        <p14:creationId xmlns:p14="http://schemas.microsoft.com/office/powerpoint/2010/main" val="4000508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4272B5-1745-8140-886B-D674392060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10A658-2928-D844-9FB9-EC89EE7F79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FC98EA-C81D-9E45-A059-5DFB08586E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94BBB-54E9-CE4B-89E8-11CAD8E554C5}" type="datetimeFigureOut">
              <a:rPr lang="en-US" smtClean="0"/>
              <a:t>3/25/19</a:t>
            </a:fld>
            <a:endParaRPr lang="en-US"/>
          </a:p>
        </p:txBody>
      </p:sp>
      <p:sp>
        <p:nvSpPr>
          <p:cNvPr id="5" name="Footer Placeholder 4">
            <a:extLst>
              <a:ext uri="{FF2B5EF4-FFF2-40B4-BE49-F238E27FC236}">
                <a16:creationId xmlns:a16="http://schemas.microsoft.com/office/drawing/2014/main" id="{DEACDA08-8307-D044-94CA-A59346D350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9DA5849-2320-4246-8969-F1482FAFCAA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019280-F2EF-B944-A8BA-F0463A25575C}" type="slidenum">
              <a:rPr lang="en-US" smtClean="0"/>
              <a:t>‹#›</a:t>
            </a:fld>
            <a:endParaRPr lang="en-US"/>
          </a:p>
        </p:txBody>
      </p:sp>
    </p:spTree>
    <p:extLst>
      <p:ext uri="{BB962C8B-B14F-4D97-AF65-F5344CB8AC3E}">
        <p14:creationId xmlns:p14="http://schemas.microsoft.com/office/powerpoint/2010/main" val="2168320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65EB-1A4F-394C-BACA-43932496E775}"/>
              </a:ext>
            </a:extLst>
          </p:cNvPr>
          <p:cNvSpPr>
            <a:spLocks noGrp="1"/>
          </p:cNvSpPr>
          <p:nvPr>
            <p:ph type="ctrTitle"/>
          </p:nvPr>
        </p:nvSpPr>
        <p:spPr>
          <a:xfrm>
            <a:off x="6413111" y="640081"/>
            <a:ext cx="5138808" cy="3352473"/>
          </a:xfrm>
          <a:noFill/>
        </p:spPr>
        <p:txBody>
          <a:bodyPr>
            <a:normAutofit/>
          </a:bodyPr>
          <a:lstStyle/>
          <a:p>
            <a:r>
              <a:rPr lang="en-GB" sz="4200">
                <a:latin typeface="Garamond" panose="02020404030301010803" pitchFamily="18" charset="0"/>
              </a:rPr>
              <a:t>Nuclear Disarmament and Multilateralism: The Ban Treaty in Context </a:t>
            </a:r>
            <a:br>
              <a:rPr lang="en-US" sz="4200"/>
            </a:br>
            <a:endParaRPr lang="en-US" sz="4200"/>
          </a:p>
        </p:txBody>
      </p:sp>
      <p:sp>
        <p:nvSpPr>
          <p:cNvPr id="3" name="Subtitle 2">
            <a:extLst>
              <a:ext uri="{FF2B5EF4-FFF2-40B4-BE49-F238E27FC236}">
                <a16:creationId xmlns:a16="http://schemas.microsoft.com/office/drawing/2014/main" id="{AE37BFA5-CEF4-324E-A401-943E9DFBD920}"/>
              </a:ext>
            </a:extLst>
          </p:cNvPr>
          <p:cNvSpPr>
            <a:spLocks noGrp="1"/>
          </p:cNvSpPr>
          <p:nvPr>
            <p:ph type="subTitle" idx="1"/>
          </p:nvPr>
        </p:nvSpPr>
        <p:spPr>
          <a:xfrm>
            <a:off x="6413110" y="4157147"/>
            <a:ext cx="5138809" cy="2060774"/>
          </a:xfrm>
          <a:noFill/>
        </p:spPr>
        <p:txBody>
          <a:bodyPr>
            <a:normAutofit/>
          </a:bodyPr>
          <a:lstStyle/>
          <a:p>
            <a:endParaRPr lang="en-US" dirty="0"/>
          </a:p>
          <a:p>
            <a:r>
              <a:rPr lang="en-US">
                <a:latin typeface="Garamond" panose="02020404030301010803" pitchFamily="18" charset="0"/>
              </a:rPr>
              <a:t>Ramesh Thakur</a:t>
            </a:r>
          </a:p>
          <a:p>
            <a:r>
              <a:rPr lang="en-US">
                <a:latin typeface="Garamond" panose="02020404030301010803" pitchFamily="18" charset="0"/>
              </a:rPr>
              <a:t>ANU</a:t>
            </a:r>
          </a:p>
        </p:txBody>
      </p:sp>
      <p:sp>
        <p:nvSpPr>
          <p:cNvPr id="10" name="Rectangle 9">
            <a:extLst>
              <a:ext uri="{FF2B5EF4-FFF2-40B4-BE49-F238E27FC236}">
                <a16:creationId xmlns:a16="http://schemas.microsoft.com/office/drawing/2014/main" id="{4913D8DA-B72B-46FB-9E5D-656A0EB0A4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6107584" cy="6861717"/>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26">
            <a:extLst>
              <a:ext uri="{FF2B5EF4-FFF2-40B4-BE49-F238E27FC236}">
                <a16:creationId xmlns:a16="http://schemas.microsoft.com/office/drawing/2014/main" id="{63CDDC8E-3FD0-4545-A664-7661835B4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480917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Radioactive">
            <a:extLst>
              <a:ext uri="{FF2B5EF4-FFF2-40B4-BE49-F238E27FC236}">
                <a16:creationId xmlns:a16="http://schemas.microsoft.com/office/drawing/2014/main" id="{DEE4643D-96BF-4D15-8818-CB86956B65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6500" y="1344157"/>
            <a:ext cx="4169664" cy="4169664"/>
          </a:xfrm>
          <a:prstGeom prst="rect">
            <a:avLst/>
          </a:prstGeom>
          <a:effectLst/>
        </p:spPr>
      </p:pic>
    </p:spTree>
    <p:extLst>
      <p:ext uri="{BB962C8B-B14F-4D97-AF65-F5344CB8AC3E}">
        <p14:creationId xmlns:p14="http://schemas.microsoft.com/office/powerpoint/2010/main" val="4003199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GB" sz="4000">
                <a:solidFill>
                  <a:srgbClr val="FFFFFF"/>
                </a:solidFill>
                <a:latin typeface="Garamond" panose="02020404030301010803" pitchFamily="18" charset="0"/>
              </a:rPr>
              <a:t>Historic Treaty</a:t>
            </a:r>
          </a:p>
        </p:txBody>
      </p:sp>
      <p:graphicFrame>
        <p:nvGraphicFramePr>
          <p:cNvPr id="5" name="Content Placeholder 2">
            <a:extLst>
              <a:ext uri="{FF2B5EF4-FFF2-40B4-BE49-F238E27FC236}">
                <a16:creationId xmlns:a16="http://schemas.microsoft.com/office/drawing/2014/main" id="{2BF5FD76-ADEE-4723-AC79-6422C69432FF}"/>
              </a:ext>
            </a:extLst>
          </p:cNvPr>
          <p:cNvGraphicFramePr>
            <a:graphicFrameLocks noGrp="1"/>
          </p:cNvGraphicFramePr>
          <p:nvPr>
            <p:ph idx="1"/>
            <p:extLst>
              <p:ext uri="{D42A27DB-BD31-4B8C-83A1-F6EECF244321}">
                <p14:modId xmlns:p14="http://schemas.microsoft.com/office/powerpoint/2010/main" val="3240794384"/>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3975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F4D317-2086-1548-B468-73301D3BBF94}"/>
              </a:ext>
            </a:extLst>
          </p:cNvPr>
          <p:cNvSpPr>
            <a:spLocks noGrp="1"/>
          </p:cNvSpPr>
          <p:nvPr>
            <p:ph type="title"/>
          </p:nvPr>
        </p:nvSpPr>
        <p:spPr>
          <a:xfrm>
            <a:off x="838200" y="1287887"/>
            <a:ext cx="3102699" cy="4172755"/>
          </a:xfrm>
        </p:spPr>
        <p:txBody>
          <a:bodyPr>
            <a:normAutofit/>
          </a:bodyPr>
          <a:lstStyle/>
          <a:p>
            <a:pPr algn="r"/>
            <a:r>
              <a:rPr lang="en-US" dirty="0">
                <a:solidFill>
                  <a:schemeClr val="accent1"/>
                </a:solidFill>
                <a:latin typeface="Garamond" panose="02020404030301010803" pitchFamily="18" charset="0"/>
              </a:rPr>
              <a:t>Five Key Prohibitions</a:t>
            </a:r>
          </a:p>
        </p:txBody>
      </p:sp>
      <p:cxnSp>
        <p:nvCxnSpPr>
          <p:cNvPr id="17" name="Straight Connector 16">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6B37A11-6FA9-3544-B4F8-1BDE8195D61D}"/>
              </a:ext>
            </a:extLst>
          </p:cNvPr>
          <p:cNvSpPr>
            <a:spLocks noGrp="1"/>
          </p:cNvSpPr>
          <p:nvPr>
            <p:ph idx="1"/>
          </p:nvPr>
        </p:nvSpPr>
        <p:spPr>
          <a:xfrm>
            <a:off x="4976031" y="963877"/>
            <a:ext cx="6377769" cy="4930246"/>
          </a:xfrm>
        </p:spPr>
        <p:txBody>
          <a:bodyPr anchor="ctr">
            <a:normAutofit lnSpcReduction="10000"/>
          </a:bodyPr>
          <a:lstStyle/>
          <a:p>
            <a:r>
              <a:rPr lang="en-US" sz="2000" dirty="0">
                <a:latin typeface="Garamond" panose="02020404030301010803" pitchFamily="18" charset="0"/>
              </a:rPr>
              <a:t>Five improvements on NPT:</a:t>
            </a:r>
          </a:p>
          <a:p>
            <a:pPr marL="914400" lvl="1" indent="-457200">
              <a:buFont typeface="+mj-lt"/>
              <a:buAutoNum type="arabicPeriod"/>
            </a:pPr>
            <a:r>
              <a:rPr lang="en-US" sz="2000" dirty="0">
                <a:latin typeface="Garamond" panose="02020404030301010803" pitchFamily="18" charset="0"/>
              </a:rPr>
              <a:t>It</a:t>
            </a:r>
            <a:r>
              <a:rPr lang="en-GB" sz="2000" dirty="0"/>
              <a:t> </a:t>
            </a:r>
            <a:r>
              <a:rPr lang="en-GB" sz="2000" dirty="0">
                <a:latin typeface="Garamond" panose="02020404030301010803" pitchFamily="18" charset="0"/>
              </a:rPr>
              <a:t>prohibits the possession of nuclear weapons for </a:t>
            </a:r>
            <a:r>
              <a:rPr lang="en-GB" sz="2000" i="1" dirty="0">
                <a:latin typeface="Garamond" panose="02020404030301010803" pitchFamily="18" charset="0"/>
              </a:rPr>
              <a:t>all</a:t>
            </a:r>
            <a:r>
              <a:rPr lang="en-GB" sz="2000" dirty="0">
                <a:latin typeface="Garamond" panose="02020404030301010803" pitchFamily="18" charset="0"/>
              </a:rPr>
              <a:t> signatories;</a:t>
            </a:r>
          </a:p>
          <a:p>
            <a:pPr marL="914400" lvl="1" indent="-457200">
              <a:buFont typeface="+mj-lt"/>
              <a:buAutoNum type="arabicPeriod"/>
            </a:pPr>
            <a:r>
              <a:rPr lang="en-GB" sz="2000" dirty="0">
                <a:latin typeface="Garamond" panose="02020404030301010803" pitchFamily="18" charset="0"/>
              </a:rPr>
              <a:t>It bans the </a:t>
            </a:r>
            <a:r>
              <a:rPr lang="en-GB" sz="2000" i="1" dirty="0">
                <a:latin typeface="Garamond" panose="02020404030301010803" pitchFamily="18" charset="0"/>
              </a:rPr>
              <a:t>use</a:t>
            </a:r>
            <a:r>
              <a:rPr lang="en-GB" sz="2000" dirty="0">
                <a:latin typeface="Garamond" panose="02020404030301010803" pitchFamily="18" charset="0"/>
              </a:rPr>
              <a:t> of nuclear weapons; </a:t>
            </a:r>
          </a:p>
          <a:p>
            <a:pPr marL="914400" lvl="1" indent="-457200">
              <a:buFont typeface="+mj-lt"/>
              <a:buAutoNum type="arabicPeriod"/>
            </a:pPr>
            <a:r>
              <a:rPr lang="en-GB" sz="2000" dirty="0">
                <a:latin typeface="Garamond" panose="02020404030301010803" pitchFamily="18" charset="0"/>
              </a:rPr>
              <a:t>It proscribes the </a:t>
            </a:r>
            <a:r>
              <a:rPr lang="en-GB" sz="2000" i="1" dirty="0">
                <a:latin typeface="Garamond" panose="02020404030301010803" pitchFamily="18" charset="0"/>
              </a:rPr>
              <a:t>threat of use </a:t>
            </a:r>
            <a:r>
              <a:rPr lang="en-GB" sz="2000" dirty="0">
                <a:latin typeface="Garamond" panose="02020404030301010803" pitchFamily="18" charset="0"/>
              </a:rPr>
              <a:t>of nuclear weapons, thereby delegitimising the doctrine and practice of nuclear deterrence;</a:t>
            </a:r>
          </a:p>
          <a:p>
            <a:pPr marL="914400" lvl="1" indent="-457200">
              <a:buFont typeface="+mj-lt"/>
              <a:buAutoNum type="arabicPeriod"/>
            </a:pPr>
            <a:r>
              <a:rPr lang="en-GB" sz="2000" dirty="0">
                <a:latin typeface="Garamond" panose="02020404030301010803" pitchFamily="18" charset="0"/>
              </a:rPr>
              <a:t>It prohibits nuclear </a:t>
            </a:r>
            <a:r>
              <a:rPr lang="en-GB" sz="2000" i="1" dirty="0">
                <a:latin typeface="Garamond" panose="02020404030301010803" pitchFamily="18" charset="0"/>
              </a:rPr>
              <a:t>testing</a:t>
            </a:r>
            <a:r>
              <a:rPr lang="en-GB" sz="2000" dirty="0">
                <a:latin typeface="Garamond" panose="02020404030301010803" pitchFamily="18" charset="0"/>
              </a:rPr>
              <a:t> and is thus more closely aligned to the CTBT;</a:t>
            </a:r>
          </a:p>
          <a:p>
            <a:pPr marL="914400" lvl="1" indent="-457200">
              <a:buFont typeface="+mj-lt"/>
              <a:buAutoNum type="arabicPeriod"/>
            </a:pPr>
            <a:r>
              <a:rPr lang="en-GB" sz="2000" dirty="0">
                <a:latin typeface="Garamond" panose="02020404030301010803" pitchFamily="18" charset="0"/>
              </a:rPr>
              <a:t>It bans the </a:t>
            </a:r>
            <a:r>
              <a:rPr lang="en-GB" sz="2000" i="1" dirty="0">
                <a:latin typeface="Garamond" panose="02020404030301010803" pitchFamily="18" charset="0"/>
              </a:rPr>
              <a:t>stationing</a:t>
            </a:r>
            <a:r>
              <a:rPr lang="en-GB" sz="2000" dirty="0">
                <a:latin typeface="Garamond" panose="02020404030301010803" pitchFamily="18" charset="0"/>
              </a:rPr>
              <a:t> of nuclear weapons. Signatories would be legally required to ask for withdrawal of all warheads stationed on their territory.</a:t>
            </a:r>
          </a:p>
          <a:p>
            <a:pPr marL="1371600" lvl="2" indent="-457200">
              <a:buFont typeface="+mj-lt"/>
              <a:buAutoNum type="romanLcPeriod"/>
            </a:pPr>
            <a:r>
              <a:rPr lang="en-GB" sz="1900" dirty="0">
                <a:latin typeface="Garamond" panose="02020404030301010803" pitchFamily="18" charset="0"/>
              </a:rPr>
              <a:t>This would affect NATO allies like Belgium, Germany, Netherlands, and Turkey, but not any of the three Pacific allies;</a:t>
            </a:r>
          </a:p>
          <a:p>
            <a:pPr marL="1371600" lvl="2" indent="-457200">
              <a:buFont typeface="+mj-lt"/>
              <a:buAutoNum type="romanLcPeriod"/>
            </a:pPr>
            <a:r>
              <a:rPr lang="en-GB" sz="1900" dirty="0">
                <a:latin typeface="Garamond" panose="02020404030301010803" pitchFamily="18" charset="0"/>
              </a:rPr>
              <a:t>It would preclude the reintroduction of US tactical weapons into South Korea</a:t>
            </a:r>
            <a:r>
              <a:rPr lang="en-GB" sz="1900" dirty="0"/>
              <a:t> </a:t>
            </a:r>
            <a:endParaRPr lang="en-US" sz="1900" dirty="0">
              <a:latin typeface="Garamond" panose="02020404030301010803" pitchFamily="18" charset="0"/>
            </a:endParaRPr>
          </a:p>
        </p:txBody>
      </p:sp>
    </p:spTree>
    <p:extLst>
      <p:ext uri="{BB962C8B-B14F-4D97-AF65-F5344CB8AC3E}">
        <p14:creationId xmlns:p14="http://schemas.microsoft.com/office/powerpoint/2010/main" val="4190851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7"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0"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a:extLst>
              <a:ext uri="{FF2B5EF4-FFF2-40B4-BE49-F238E27FC236}">
                <a16:creationId xmlns:a16="http://schemas.microsoft.com/office/drawing/2014/main" id="{385028EB-8972-884D-BC68-965FC40D3CB2}"/>
              </a:ext>
            </a:extLst>
          </p:cNvPr>
          <p:cNvSpPr>
            <a:spLocks noGrp="1"/>
          </p:cNvSpPr>
          <p:nvPr>
            <p:ph type="title"/>
          </p:nvPr>
        </p:nvSpPr>
        <p:spPr>
          <a:xfrm>
            <a:off x="904877" y="2415322"/>
            <a:ext cx="3451730" cy="2399869"/>
          </a:xfrm>
        </p:spPr>
        <p:txBody>
          <a:bodyPr>
            <a:normAutofit/>
          </a:bodyPr>
          <a:lstStyle/>
          <a:p>
            <a:pPr algn="ctr"/>
            <a:r>
              <a:rPr lang="en-US" sz="4000">
                <a:solidFill>
                  <a:srgbClr val="FFFFFF"/>
                </a:solidFill>
                <a:latin typeface="Garamond" panose="02020404030301010803" pitchFamily="18" charset="0"/>
              </a:rPr>
              <a:t>Three Other Advances</a:t>
            </a:r>
          </a:p>
        </p:txBody>
      </p:sp>
      <p:sp>
        <p:nvSpPr>
          <p:cNvPr id="3" name="Content Placeholder 2">
            <a:extLst>
              <a:ext uri="{FF2B5EF4-FFF2-40B4-BE49-F238E27FC236}">
                <a16:creationId xmlns:a16="http://schemas.microsoft.com/office/drawing/2014/main" id="{74229DA3-3BC2-B44F-8D07-92CB57B367C1}"/>
              </a:ext>
            </a:extLst>
          </p:cNvPr>
          <p:cNvSpPr>
            <a:spLocks noGrp="1"/>
          </p:cNvSpPr>
          <p:nvPr>
            <p:ph idx="1"/>
          </p:nvPr>
        </p:nvSpPr>
        <p:spPr>
          <a:xfrm>
            <a:off x="5120640" y="804672"/>
            <a:ext cx="6281928" cy="5248656"/>
          </a:xfrm>
        </p:spPr>
        <p:txBody>
          <a:bodyPr anchor="ctr">
            <a:normAutofit/>
          </a:bodyPr>
          <a:lstStyle/>
          <a:p>
            <a:pPr marL="514350" indent="-514350">
              <a:buFont typeface="+mj-lt"/>
              <a:buAutoNum type="arabicPeriod"/>
            </a:pPr>
            <a:r>
              <a:rPr lang="en-GB" sz="2000" dirty="0">
                <a:latin typeface="Garamond" panose="02020404030301010803" pitchFamily="18" charset="0"/>
              </a:rPr>
              <a:t>It requires assistance to the victims of the use or testing of nuclear weapons and for environmental remediation of areas contaminated by the use or testing of nuclear weapons;</a:t>
            </a:r>
          </a:p>
          <a:p>
            <a:pPr marL="514350" indent="-514350">
              <a:buFont typeface="+mj-lt"/>
              <a:buAutoNum type="arabicPeriod"/>
            </a:pPr>
            <a:r>
              <a:rPr lang="en-GB" sz="2000" dirty="0">
                <a:latin typeface="Garamond" panose="02020404030301010803" pitchFamily="18" charset="0"/>
              </a:rPr>
              <a:t>It offsets some of the NPT’s institutional deficits by scheduling biennial assemblies of States Parties, with the first to be convened by the UN Secretary-General within one year of the treaty’s entry into force. In addition, extraordinary meetings can be convened as deemed necessary;</a:t>
            </a:r>
          </a:p>
          <a:p>
            <a:pPr marL="514350" indent="-514350">
              <a:buFont typeface="+mj-lt"/>
              <a:buAutoNum type="arabicPeriod"/>
            </a:pPr>
            <a:r>
              <a:rPr lang="en-GB" sz="2000" dirty="0">
                <a:latin typeface="Garamond" panose="02020404030301010803" pitchFamily="18" charset="0"/>
              </a:rPr>
              <a:t>As the NPT regime is treaty based, its legal obligations do not extend to non-signatories. The Ban Treaty has been crafted to bring all nine states under one common normative framework with the simple expediency of referring to any state ‘that after 7 July 2017 owned, possessed or controlled nuclear weapons or other nuclear explosive devices’.</a:t>
            </a:r>
            <a:endParaRPr lang="en-US" sz="2000" dirty="0">
              <a:latin typeface="Garamond" panose="02020404030301010803" pitchFamily="18" charset="0"/>
            </a:endParaRPr>
          </a:p>
        </p:txBody>
      </p:sp>
    </p:spTree>
    <p:extLst>
      <p:ext uri="{BB962C8B-B14F-4D97-AF65-F5344CB8AC3E}">
        <p14:creationId xmlns:p14="http://schemas.microsoft.com/office/powerpoint/2010/main" val="2909743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535020" y="685800"/>
            <a:ext cx="2780271" cy="5105400"/>
          </a:xfrm>
        </p:spPr>
        <p:txBody>
          <a:bodyPr>
            <a:normAutofit/>
          </a:bodyPr>
          <a:lstStyle/>
          <a:p>
            <a:r>
              <a:rPr lang="en-US" sz="4000">
                <a:solidFill>
                  <a:srgbClr val="FFFFFF"/>
                </a:solidFill>
                <a:latin typeface="Garamond" panose="02020404030301010803" pitchFamily="18" charset="0"/>
              </a:rPr>
              <a:t>Why</a:t>
            </a:r>
          </a:p>
        </p:txBody>
      </p:sp>
      <p:graphicFrame>
        <p:nvGraphicFramePr>
          <p:cNvPr id="5" name="Content Placeholder 2">
            <a:extLst>
              <a:ext uri="{FF2B5EF4-FFF2-40B4-BE49-F238E27FC236}">
                <a16:creationId xmlns:a16="http://schemas.microsoft.com/office/drawing/2014/main" id="{192B4874-52D2-4706-9875-201023ED87E0}"/>
              </a:ext>
            </a:extLst>
          </p:cNvPr>
          <p:cNvGraphicFramePr>
            <a:graphicFrameLocks noGrp="1"/>
          </p:cNvGraphicFramePr>
          <p:nvPr>
            <p:ph idx="1"/>
            <p:extLst>
              <p:ext uri="{D42A27DB-BD31-4B8C-83A1-F6EECF244321}">
                <p14:modId xmlns:p14="http://schemas.microsoft.com/office/powerpoint/2010/main" val="397049644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5119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4C3103B-AE2E-41DA-8805-65F1A948F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E3BC0C31-69A7-4200-9AFE-927230E1E0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30410"/>
            <a:ext cx="7005134" cy="4827590"/>
          </a:xfrm>
          <a:custGeom>
            <a:avLst/>
            <a:gdLst>
              <a:gd name="connsiteX0" fmla="*/ 1974535 w 7005134"/>
              <a:gd name="connsiteY0" fmla="*/ 0 h 4827590"/>
              <a:gd name="connsiteX1" fmla="*/ 7003848 w 7005134"/>
              <a:gd name="connsiteY1" fmla="*/ 4776721 h 4827590"/>
              <a:gd name="connsiteX2" fmla="*/ 7005134 w 7005134"/>
              <a:gd name="connsiteY2" fmla="*/ 4827590 h 4827590"/>
              <a:gd name="connsiteX3" fmla="*/ 0 w 7005134"/>
              <a:gd name="connsiteY3" fmla="*/ 4827590 h 4827590"/>
              <a:gd name="connsiteX4" fmla="*/ 0 w 7005134"/>
              <a:gd name="connsiteY4" fmla="*/ 402231 h 4827590"/>
              <a:gd name="connsiteX5" fmla="*/ 14349 w 7005134"/>
              <a:gd name="connsiteY5" fmla="*/ 395744 h 4827590"/>
              <a:gd name="connsiteX6" fmla="*/ 1974535 w 7005134"/>
              <a:gd name="connsiteY6" fmla="*/ 0 h 482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5134" h="4827590">
                <a:moveTo>
                  <a:pt x="1974535" y="0"/>
                </a:moveTo>
                <a:cubicBezTo>
                  <a:pt x="4668853" y="0"/>
                  <a:pt x="6868971" y="2115921"/>
                  <a:pt x="7003848" y="4776721"/>
                </a:cubicBezTo>
                <a:lnTo>
                  <a:pt x="7005134" y="4827590"/>
                </a:lnTo>
                <a:lnTo>
                  <a:pt x="0" y="4827590"/>
                </a:lnTo>
                <a:lnTo>
                  <a:pt x="0" y="402231"/>
                </a:lnTo>
                <a:lnTo>
                  <a:pt x="14349" y="395744"/>
                </a:lnTo>
                <a:cubicBezTo>
                  <a:pt x="616832" y="140915"/>
                  <a:pt x="1279227" y="0"/>
                  <a:pt x="1974535" y="0"/>
                </a:cubicBezTo>
                <a:close/>
              </a:path>
            </a:pathLst>
          </a:cu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58240" y="4894262"/>
            <a:ext cx="10307952" cy="1325563"/>
          </a:xfrm>
        </p:spPr>
        <p:txBody>
          <a:bodyPr>
            <a:normAutofit/>
          </a:bodyPr>
          <a:lstStyle/>
          <a:p>
            <a:r>
              <a:rPr lang="en-US" dirty="0">
                <a:latin typeface="Garamond" panose="02020404030301010803" pitchFamily="18" charset="0"/>
              </a:rPr>
              <a:t>Why 1: Non-Proliferation–Disarmament Link</a:t>
            </a:r>
            <a:endParaRPr lang="en-US">
              <a:latin typeface="Garamond" panose="02020404030301010803" pitchFamily="18" charset="0"/>
            </a:endParaRPr>
          </a:p>
        </p:txBody>
      </p:sp>
      <p:sp>
        <p:nvSpPr>
          <p:cNvPr id="3" name="Content Placeholder 2"/>
          <p:cNvSpPr>
            <a:spLocks noGrp="1"/>
          </p:cNvSpPr>
          <p:nvPr>
            <p:ph idx="1"/>
          </p:nvPr>
        </p:nvSpPr>
        <p:spPr>
          <a:xfrm>
            <a:off x="1161288" y="701019"/>
            <a:ext cx="6484094" cy="3382247"/>
          </a:xfrm>
        </p:spPr>
        <p:txBody>
          <a:bodyPr anchor="ctr">
            <a:normAutofit/>
          </a:bodyPr>
          <a:lstStyle/>
          <a:p>
            <a:pPr>
              <a:spcBef>
                <a:spcPts val="800"/>
              </a:spcBef>
            </a:pPr>
            <a:r>
              <a:rPr lang="en-US" sz="2000" dirty="0">
                <a:latin typeface="Garamond" panose="02020404030301010803" pitchFamily="18" charset="0"/>
              </a:rPr>
              <a:t>Logical and empirical truth: If NW did not exist, they could not proliferate; because they do, they will. That is, (</a:t>
            </a:r>
            <a:r>
              <a:rPr lang="en-US" sz="2000" dirty="0" err="1">
                <a:latin typeface="Garamond" panose="02020404030301010803" pitchFamily="18" charset="0"/>
              </a:rPr>
              <a:t>i</a:t>
            </a:r>
            <a:r>
              <a:rPr lang="en-US" sz="2000" dirty="0">
                <a:latin typeface="Garamond" panose="02020404030301010803" pitchFamily="18" charset="0"/>
              </a:rPr>
              <a:t>) existence of NW is </a:t>
            </a:r>
            <a:r>
              <a:rPr lang="en-US" sz="2000" i="1" dirty="0">
                <a:latin typeface="Garamond" panose="02020404030301010803" pitchFamily="18" charset="0"/>
              </a:rPr>
              <a:t>sufficient guarantee </a:t>
            </a:r>
            <a:r>
              <a:rPr lang="en-US" sz="2000" dirty="0">
                <a:latin typeface="Garamond" panose="02020404030301010803" pitchFamily="18" charset="0"/>
              </a:rPr>
              <a:t>of proliferation; (ii) ND is a </a:t>
            </a:r>
            <a:r>
              <a:rPr lang="en-US" sz="2000" i="1" dirty="0">
                <a:latin typeface="Garamond" panose="02020404030301010803" pitchFamily="18" charset="0"/>
              </a:rPr>
              <a:t>necessary condition </a:t>
            </a:r>
            <a:r>
              <a:rPr lang="en-US" sz="2000" dirty="0">
                <a:latin typeface="Garamond" panose="02020404030301010803" pitchFamily="18" charset="0"/>
              </a:rPr>
              <a:t>of NNP</a:t>
            </a:r>
          </a:p>
          <a:p>
            <a:pPr>
              <a:spcBef>
                <a:spcPts val="800"/>
              </a:spcBef>
            </a:pPr>
            <a:r>
              <a:rPr lang="en-US" sz="2000" b="1" dirty="0">
                <a:latin typeface="Garamond" panose="02020404030301010803" pitchFamily="18" charset="0"/>
              </a:rPr>
              <a:t>Choice</a:t>
            </a:r>
            <a:r>
              <a:rPr lang="en-US" sz="2000" dirty="0">
                <a:latin typeface="Garamond" panose="02020404030301010803" pitchFamily="18" charset="0"/>
              </a:rPr>
              <a:t>:</a:t>
            </a:r>
          </a:p>
          <a:p>
            <a:pPr lvl="1">
              <a:spcBef>
                <a:spcPts val="800"/>
              </a:spcBef>
            </a:pPr>
            <a:r>
              <a:rPr lang="en-US" sz="2000" dirty="0">
                <a:latin typeface="Garamond" panose="02020404030301010803" pitchFamily="18" charset="0"/>
              </a:rPr>
              <a:t>If we want NNP, we must prepare for ND</a:t>
            </a:r>
          </a:p>
          <a:p>
            <a:pPr lvl="1">
              <a:spcBef>
                <a:spcPts val="800"/>
              </a:spcBef>
            </a:pPr>
            <a:r>
              <a:rPr lang="en-US" sz="2000" dirty="0">
                <a:latin typeface="Garamond" panose="02020404030301010803" pitchFamily="18" charset="0"/>
              </a:rPr>
              <a:t>If we fail on disarmament, we must be prepared for proliferation cascade and nuclear weapons use</a:t>
            </a:r>
          </a:p>
        </p:txBody>
      </p:sp>
      <p:cxnSp>
        <p:nvCxnSpPr>
          <p:cNvPr id="12" name="Straight Connector 11">
            <a:extLst>
              <a:ext uri="{FF2B5EF4-FFF2-40B4-BE49-F238E27FC236}">
                <a16:creationId xmlns:a16="http://schemas.microsoft.com/office/drawing/2014/main" id="{45B5AFC7-2F07-4F7B-9151-E45D7548D8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2540" y="4450080"/>
            <a:ext cx="1234440" cy="0"/>
          </a:xfrm>
          <a:prstGeom prst="line">
            <a:avLst/>
          </a:prstGeom>
          <a:ln w="508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CB1340FC-C4E2-4CD5-9BCA-7A022E8B49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348" y="999969"/>
            <a:ext cx="3444236" cy="3444236"/>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3214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0079" y="4526280"/>
            <a:ext cx="7410681" cy="1737360"/>
          </a:xfrm>
        </p:spPr>
        <p:txBody>
          <a:bodyPr>
            <a:normAutofit/>
          </a:bodyPr>
          <a:lstStyle/>
          <a:p>
            <a:r>
              <a:rPr lang="en-US" sz="4800" dirty="0">
                <a:latin typeface="Garamond" panose="02020404030301010803" pitchFamily="18" charset="0"/>
              </a:rPr>
              <a:t>Why - 1</a:t>
            </a:r>
          </a:p>
        </p:txBody>
      </p:sp>
      <p:sp>
        <p:nvSpPr>
          <p:cNvPr id="3" name="Content Placeholder 2"/>
          <p:cNvSpPr>
            <a:spLocks noGrp="1"/>
          </p:cNvSpPr>
          <p:nvPr>
            <p:ph idx="1"/>
          </p:nvPr>
        </p:nvSpPr>
        <p:spPr>
          <a:xfrm>
            <a:off x="640080" y="595293"/>
            <a:ext cx="5676637" cy="3463951"/>
          </a:xfrm>
        </p:spPr>
        <p:txBody>
          <a:bodyPr anchor="ctr">
            <a:normAutofit/>
          </a:bodyPr>
          <a:lstStyle/>
          <a:p>
            <a:r>
              <a:rPr lang="en-GB" sz="2000" b="1" dirty="0">
                <a:latin typeface="Garamond" panose="02020404030301010803" pitchFamily="18" charset="0"/>
              </a:rPr>
              <a:t>NPT Art. VI</a:t>
            </a:r>
            <a:r>
              <a:rPr lang="en-GB" sz="2000" dirty="0">
                <a:latin typeface="Garamond" panose="02020404030301010803" pitchFamily="18" charset="0"/>
              </a:rPr>
              <a:t>: “Each of the Parties to the Treaty undertakes to pursue negotiations in good faith on effective measures relating to cessation of the nuclear arms race at an early date and to nuclear disarmament.”</a:t>
            </a:r>
          </a:p>
          <a:p>
            <a:r>
              <a:rPr lang="en-US" sz="2000" b="1" dirty="0">
                <a:latin typeface="Garamond" panose="02020404030301010803" pitchFamily="18" charset="0"/>
              </a:rPr>
              <a:t>US 2018 NPR (p. 72)</a:t>
            </a:r>
            <a:r>
              <a:rPr lang="en-US" sz="2000" dirty="0">
                <a:latin typeface="Garamond" panose="02020404030301010803" pitchFamily="18" charset="0"/>
              </a:rPr>
              <a:t>: The Ban Treaty “seeks to inject disarmament issues into non-proliferation fora, potentially damaging the non-proliferation regime.”</a:t>
            </a:r>
            <a:r>
              <a:rPr lang="en-GB" sz="2000" dirty="0">
                <a:latin typeface="Garamond" panose="02020404030301010803" pitchFamily="18" charset="0"/>
              </a:rPr>
              <a:t> </a:t>
            </a:r>
          </a:p>
        </p:txBody>
      </p:sp>
      <p:sp>
        <p:nvSpPr>
          <p:cNvPr id="10" name="Freeform: Shape 9">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6344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66952" y="1204108"/>
            <a:ext cx="2669406" cy="1781175"/>
          </a:xfrm>
        </p:spPr>
        <p:txBody>
          <a:bodyPr>
            <a:normAutofit/>
          </a:bodyPr>
          <a:lstStyle/>
          <a:p>
            <a:r>
              <a:rPr lang="en-GB" sz="3200">
                <a:solidFill>
                  <a:srgbClr val="FFFFFF"/>
                </a:solidFill>
                <a:latin typeface="Garamond" panose="02020404030301010803" pitchFamily="18" charset="0"/>
              </a:rPr>
              <a:t>Why </a:t>
            </a:r>
            <a:r>
              <a:rPr lang="mr-IN" sz="3200">
                <a:solidFill>
                  <a:srgbClr val="FFFFFF"/>
                </a:solidFill>
                <a:latin typeface="Garamond" panose="02020404030301010803" pitchFamily="18" charset="0"/>
              </a:rPr>
              <a:t>–</a:t>
            </a:r>
            <a:r>
              <a:rPr lang="en-GB" sz="3200">
                <a:solidFill>
                  <a:srgbClr val="FFFFFF"/>
                </a:solidFill>
                <a:latin typeface="Garamond" panose="02020404030301010803" pitchFamily="18" charset="0"/>
              </a:rPr>
              <a:t> 1 (Art. VI)</a:t>
            </a:r>
          </a:p>
        </p:txBody>
      </p:sp>
      <p:graphicFrame>
        <p:nvGraphicFramePr>
          <p:cNvPr id="5" name="Content Placeholder 2">
            <a:extLst>
              <a:ext uri="{FF2B5EF4-FFF2-40B4-BE49-F238E27FC236}">
                <a16:creationId xmlns:a16="http://schemas.microsoft.com/office/drawing/2014/main" id="{F190BC11-89CC-4262-B992-230D7B753DDA}"/>
              </a:ext>
            </a:extLst>
          </p:cNvPr>
          <p:cNvGraphicFramePr>
            <a:graphicFrameLocks noGrp="1"/>
          </p:cNvGraphicFramePr>
          <p:nvPr>
            <p:ph idx="1"/>
            <p:extLst>
              <p:ext uri="{D42A27DB-BD31-4B8C-83A1-F6EECF244321}">
                <p14:modId xmlns:p14="http://schemas.microsoft.com/office/powerpoint/2010/main" val="2886389174"/>
              </p:ext>
            </p:extLst>
          </p:nvPr>
        </p:nvGraphicFramePr>
        <p:xfrm>
          <a:off x="4662488" y="952500"/>
          <a:ext cx="6904037"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2445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1"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535020" y="685800"/>
            <a:ext cx="2780271" cy="5105400"/>
          </a:xfrm>
        </p:spPr>
        <p:txBody>
          <a:bodyPr>
            <a:normAutofit/>
          </a:bodyPr>
          <a:lstStyle/>
          <a:p>
            <a:r>
              <a:rPr lang="en-GB" sz="4000">
                <a:solidFill>
                  <a:srgbClr val="FFFFFF"/>
                </a:solidFill>
                <a:latin typeface="Garamond" panose="02020404030301010803" pitchFamily="18" charset="0"/>
              </a:rPr>
              <a:t>Why </a:t>
            </a:r>
            <a:r>
              <a:rPr lang="mr-IN" sz="4000">
                <a:solidFill>
                  <a:srgbClr val="FFFFFF"/>
                </a:solidFill>
                <a:latin typeface="Garamond" panose="02020404030301010803" pitchFamily="18" charset="0"/>
              </a:rPr>
              <a:t>–</a:t>
            </a:r>
            <a:r>
              <a:rPr lang="en-GB" sz="4000">
                <a:solidFill>
                  <a:srgbClr val="FFFFFF"/>
                </a:solidFill>
                <a:latin typeface="Garamond" panose="02020404030301010803" pitchFamily="18" charset="0"/>
              </a:rPr>
              <a:t> 2 (Arms control impasse)</a:t>
            </a:r>
          </a:p>
        </p:txBody>
      </p:sp>
      <p:graphicFrame>
        <p:nvGraphicFramePr>
          <p:cNvPr id="22" name="Content Placeholder 2">
            <a:extLst>
              <a:ext uri="{FF2B5EF4-FFF2-40B4-BE49-F238E27FC236}">
                <a16:creationId xmlns:a16="http://schemas.microsoft.com/office/drawing/2014/main" id="{FCC9E066-6D72-4138-8333-41681DA0DD4D}"/>
              </a:ext>
            </a:extLst>
          </p:cNvPr>
          <p:cNvGraphicFramePr>
            <a:graphicFrameLocks noGrp="1"/>
          </p:cNvGraphicFramePr>
          <p:nvPr>
            <p:ph idx="1"/>
            <p:extLst>
              <p:ext uri="{D42A27DB-BD31-4B8C-83A1-F6EECF244321}">
                <p14:modId xmlns:p14="http://schemas.microsoft.com/office/powerpoint/2010/main" val="348454892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2946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66952" y="1204108"/>
            <a:ext cx="2669406" cy="1781175"/>
          </a:xfrm>
        </p:spPr>
        <p:txBody>
          <a:bodyPr>
            <a:normAutofit/>
          </a:bodyPr>
          <a:lstStyle/>
          <a:p>
            <a:r>
              <a:rPr lang="en-GB" sz="3200">
                <a:solidFill>
                  <a:srgbClr val="FFFFFF"/>
                </a:solidFill>
                <a:latin typeface="Garamond" panose="02020404030301010803" pitchFamily="18" charset="0"/>
              </a:rPr>
              <a:t>Why 2: Stalled Talks</a:t>
            </a:r>
          </a:p>
        </p:txBody>
      </p:sp>
      <p:graphicFrame>
        <p:nvGraphicFramePr>
          <p:cNvPr id="5" name="Content Placeholder 2">
            <a:extLst>
              <a:ext uri="{FF2B5EF4-FFF2-40B4-BE49-F238E27FC236}">
                <a16:creationId xmlns:a16="http://schemas.microsoft.com/office/drawing/2014/main" id="{A9203166-7338-4F0B-B20F-5D6C1FFA6F2B}"/>
              </a:ext>
            </a:extLst>
          </p:cNvPr>
          <p:cNvGraphicFramePr>
            <a:graphicFrameLocks noGrp="1"/>
          </p:cNvGraphicFramePr>
          <p:nvPr>
            <p:ph idx="1"/>
            <p:extLst>
              <p:ext uri="{D42A27DB-BD31-4B8C-83A1-F6EECF244321}">
                <p14:modId xmlns:p14="http://schemas.microsoft.com/office/powerpoint/2010/main" val="3712047690"/>
              </p:ext>
            </p:extLst>
          </p:nvPr>
        </p:nvGraphicFramePr>
        <p:xfrm>
          <a:off x="4662488" y="952500"/>
          <a:ext cx="6904037"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49742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40079" y="2053641"/>
            <a:ext cx="3669161" cy="2760098"/>
          </a:xfrm>
        </p:spPr>
        <p:txBody>
          <a:bodyPr>
            <a:normAutofit/>
          </a:bodyPr>
          <a:lstStyle/>
          <a:p>
            <a:r>
              <a:rPr lang="en-GB">
                <a:solidFill>
                  <a:srgbClr val="FFFFFF"/>
                </a:solidFill>
                <a:latin typeface="Garamond" panose="02020404030301010803" pitchFamily="18" charset="0"/>
              </a:rPr>
              <a:t>Why </a:t>
            </a:r>
            <a:r>
              <a:rPr lang="mr-IN">
                <a:solidFill>
                  <a:srgbClr val="FFFFFF"/>
                </a:solidFill>
                <a:latin typeface="Garamond" panose="02020404030301010803" pitchFamily="18" charset="0"/>
              </a:rPr>
              <a:t>–</a:t>
            </a:r>
            <a:r>
              <a:rPr lang="en-GB">
                <a:solidFill>
                  <a:srgbClr val="FFFFFF"/>
                </a:solidFill>
                <a:latin typeface="Garamond" panose="02020404030301010803" pitchFamily="18" charset="0"/>
              </a:rPr>
              <a:t> 3 (elevated threats)</a:t>
            </a:r>
          </a:p>
        </p:txBody>
      </p:sp>
      <p:sp>
        <p:nvSpPr>
          <p:cNvPr id="3" name="Content Placeholder 2"/>
          <p:cNvSpPr>
            <a:spLocks noGrp="1"/>
          </p:cNvSpPr>
          <p:nvPr>
            <p:ph idx="1"/>
          </p:nvPr>
        </p:nvSpPr>
        <p:spPr>
          <a:xfrm>
            <a:off x="6090574" y="801866"/>
            <a:ext cx="5306084" cy="5230634"/>
          </a:xfrm>
        </p:spPr>
        <p:txBody>
          <a:bodyPr anchor="ctr">
            <a:normAutofit/>
          </a:bodyPr>
          <a:lstStyle/>
          <a:p>
            <a:pPr lvl="0"/>
            <a:r>
              <a:rPr lang="en-GB" sz="2400">
                <a:solidFill>
                  <a:srgbClr val="000000"/>
                </a:solidFill>
                <a:latin typeface="Garamond" panose="02020404030301010803" pitchFamily="18" charset="0"/>
              </a:rPr>
              <a:t>Other countries have acquired the bomb </a:t>
            </a:r>
          </a:p>
          <a:p>
            <a:pPr lvl="1"/>
            <a:r>
              <a:rPr lang="en-GB">
                <a:solidFill>
                  <a:srgbClr val="000000"/>
                </a:solidFill>
                <a:latin typeface="Garamond" panose="02020404030301010803" pitchFamily="18" charset="0"/>
              </a:rPr>
              <a:t>NWS 5 </a:t>
            </a:r>
            <a:r>
              <a:rPr lang="en-GB">
                <a:solidFill>
                  <a:srgbClr val="000000"/>
                </a:solidFill>
                <a:latin typeface="Wingdings"/>
                <a:ea typeface="Wingdings"/>
                <a:cs typeface="Wingdings"/>
              </a:rPr>
              <a:t></a:t>
            </a:r>
            <a:r>
              <a:rPr lang="en-GB">
                <a:solidFill>
                  <a:srgbClr val="000000"/>
                </a:solidFill>
              </a:rPr>
              <a:t> </a:t>
            </a:r>
            <a:r>
              <a:rPr lang="en-GB">
                <a:solidFill>
                  <a:srgbClr val="000000"/>
                </a:solidFill>
                <a:latin typeface="Garamond" panose="02020404030301010803" pitchFamily="18" charset="0"/>
              </a:rPr>
              <a:t>NAS 9</a:t>
            </a:r>
          </a:p>
          <a:p>
            <a:r>
              <a:rPr lang="en-GB" sz="2400">
                <a:solidFill>
                  <a:srgbClr val="000000"/>
                </a:solidFill>
                <a:latin typeface="Garamond" panose="02020404030301010803" pitchFamily="18" charset="0"/>
              </a:rPr>
              <a:t>Geopolitical tensions</a:t>
            </a:r>
          </a:p>
          <a:p>
            <a:r>
              <a:rPr lang="en-GB" sz="2400">
                <a:solidFill>
                  <a:srgbClr val="000000"/>
                </a:solidFill>
                <a:latin typeface="Garamond" panose="02020404030301010803" pitchFamily="18" charset="0"/>
              </a:rPr>
              <a:t>Trump &amp; Kim as godfathers of Ban Treaty</a:t>
            </a:r>
          </a:p>
        </p:txBody>
      </p:sp>
    </p:spTree>
    <p:extLst>
      <p:ext uri="{BB962C8B-B14F-4D97-AF65-F5344CB8AC3E}">
        <p14:creationId xmlns:p14="http://schemas.microsoft.com/office/powerpoint/2010/main" val="1229269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7">
            <a:extLst>
              <a:ext uri="{FF2B5EF4-FFF2-40B4-BE49-F238E27FC236}">
                <a16:creationId xmlns:a16="http://schemas.microsoft.com/office/drawing/2014/main" id="{E4F9F79B-A093-478E-96B5-EE02BC93A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8AAE06E-781F-9847-AD70-719FDC528A91}"/>
              </a:ext>
            </a:extLst>
          </p:cNvPr>
          <p:cNvSpPr>
            <a:spLocks noGrp="1"/>
          </p:cNvSpPr>
          <p:nvPr>
            <p:ph type="title"/>
          </p:nvPr>
        </p:nvSpPr>
        <p:spPr>
          <a:xfrm>
            <a:off x="640079" y="4526280"/>
            <a:ext cx="7410681" cy="1737360"/>
          </a:xfrm>
        </p:spPr>
        <p:txBody>
          <a:bodyPr>
            <a:normAutofit/>
          </a:bodyPr>
          <a:lstStyle/>
          <a:p>
            <a:r>
              <a:rPr lang="en-GB" sz="3700" b="1">
                <a:latin typeface="Garamond" panose="02020404030301010803" pitchFamily="18" charset="0"/>
              </a:rPr>
              <a:t>President Barack Obama</a:t>
            </a:r>
            <a:br>
              <a:rPr lang="en-GB" sz="3700">
                <a:latin typeface="Garamond" panose="02020404030301010803" pitchFamily="18" charset="0"/>
              </a:rPr>
            </a:br>
            <a:r>
              <a:rPr lang="en-GB" sz="3700">
                <a:latin typeface="Garamond" panose="02020404030301010803" pitchFamily="18" charset="0"/>
              </a:rPr>
              <a:t>Hiroshima Peace Memorial, 27 May 2016</a:t>
            </a:r>
            <a:endParaRPr lang="en-US" sz="3700">
              <a:latin typeface="Garamond" panose="02020404030301010803" pitchFamily="18" charset="0"/>
            </a:endParaRPr>
          </a:p>
        </p:txBody>
      </p:sp>
      <p:sp>
        <p:nvSpPr>
          <p:cNvPr id="3" name="Content Placeholder 2">
            <a:extLst>
              <a:ext uri="{FF2B5EF4-FFF2-40B4-BE49-F238E27FC236}">
                <a16:creationId xmlns:a16="http://schemas.microsoft.com/office/drawing/2014/main" id="{C37CB564-C718-214F-B0B1-8413E2BDC564}"/>
              </a:ext>
            </a:extLst>
          </p:cNvPr>
          <p:cNvSpPr>
            <a:spLocks noGrp="1"/>
          </p:cNvSpPr>
          <p:nvPr>
            <p:ph idx="1"/>
          </p:nvPr>
        </p:nvSpPr>
        <p:spPr>
          <a:xfrm>
            <a:off x="640080" y="595293"/>
            <a:ext cx="5676637" cy="3463951"/>
          </a:xfrm>
        </p:spPr>
        <p:txBody>
          <a:bodyPr anchor="ctr">
            <a:normAutofit/>
          </a:bodyPr>
          <a:lstStyle/>
          <a:p>
            <a:endParaRPr lang="en-GB" sz="1800" dirty="0">
              <a:latin typeface="Garamond" panose="02020404030301010803" pitchFamily="18" charset="0"/>
            </a:endParaRPr>
          </a:p>
          <a:p>
            <a:r>
              <a:rPr lang="en-GB" dirty="0">
                <a:latin typeface="Garamond" panose="02020404030301010803" pitchFamily="18" charset="0"/>
              </a:rPr>
              <a:t>On 6 Aug 1945, “on a bright, cloudless morning, death fell from the sky and the world was changed. A flash of light and a wall of fire destroyed a city and demonstrated that mankind possessed the means to destroy itself” </a:t>
            </a:r>
            <a:r>
              <a:rPr lang="en-AU" dirty="0">
                <a:latin typeface="Garamond" panose="02020404030301010803" pitchFamily="18" charset="0"/>
              </a:rPr>
              <a:t> </a:t>
            </a:r>
          </a:p>
          <a:p>
            <a:endParaRPr lang="en-US" sz="1800" dirty="0"/>
          </a:p>
        </p:txBody>
      </p:sp>
      <p:sp>
        <p:nvSpPr>
          <p:cNvPr id="18" name="Freeform: Shape 9">
            <a:extLst>
              <a:ext uri="{FF2B5EF4-FFF2-40B4-BE49-F238E27FC236}">
                <a16:creationId xmlns:a16="http://schemas.microsoft.com/office/drawing/2014/main" id="{11394CD8-BD30-4B74-86F4-51FDF33834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D4C22394-EBC2-4FAF-A555-6C02D589EE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508760" y="3431556"/>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F7194F93-1F71-4A70-9DF1-28F1837711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32897" y="5004581"/>
            <a:ext cx="962395" cy="96239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BBC0C84-DC2A-43AE-9576-0A44295E8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63725" y="4865965"/>
            <a:ext cx="293695" cy="2936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102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Why – 3: Trump Effect on US Opinion</a:t>
            </a:r>
          </a:p>
        </p:txBody>
      </p:sp>
      <p:pic>
        <p:nvPicPr>
          <p:cNvPr id="10" name="Content Placeholder 9" descr="US mistrust Trump with nuke button.jpeg"/>
          <p:cNvPicPr>
            <a:picLocks noGrp="1" noChangeAspect="1"/>
          </p:cNvPicPr>
          <p:nvPr>
            <p:ph idx="1"/>
          </p:nvPr>
        </p:nvPicPr>
        <p:blipFill>
          <a:blip r:embed="rId3">
            <a:extLst>
              <a:ext uri="{28A0092B-C50C-407E-A947-70E740481C1C}">
                <a14:useLocalDpi xmlns:a14="http://schemas.microsoft.com/office/drawing/2010/main" val="0"/>
              </a:ext>
            </a:extLst>
          </a:blip>
          <a:srcRect t="19224" b="19224"/>
          <a:stretch>
            <a:fillRect/>
          </a:stretch>
        </p:blipFill>
        <p:spPr>
          <a:xfrm>
            <a:off x="4038600" y="1895329"/>
            <a:ext cx="7188199" cy="3063952"/>
          </a:xfrm>
          <a:prstGeom prst="rect">
            <a:avLst/>
          </a:prstGeom>
        </p:spPr>
      </p:pic>
    </p:spTree>
    <p:extLst>
      <p:ext uri="{BB962C8B-B14F-4D97-AF65-F5344CB8AC3E}">
        <p14:creationId xmlns:p14="http://schemas.microsoft.com/office/powerpoint/2010/main" val="589142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Why – 3: Doomsday Clock</a:t>
            </a:r>
          </a:p>
        </p:txBody>
      </p:sp>
      <p:cxnSp>
        <p:nvCxnSpPr>
          <p:cNvPr id="14" name="Straight Connector 10">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Content Placeholder 3" descr="DDay Clock 2018.jpg"/>
          <p:cNvPicPr>
            <a:picLocks noGrp="1" noChangeAspect="1"/>
          </p:cNvPicPr>
          <p:nvPr>
            <p:ph idx="1"/>
          </p:nvPr>
        </p:nvPicPr>
        <p:blipFill>
          <a:blip r:embed="rId2"/>
          <a:srcRect l="-35136" r="-35136"/>
          <a:stretch>
            <a:fillRect/>
          </a:stretch>
        </p:blipFill>
        <p:spPr>
          <a:xfrm>
            <a:off x="4737374" y="1918010"/>
            <a:ext cx="7218436" cy="3479180"/>
          </a:xfrm>
          <a:prstGeom prst="rect">
            <a:avLst/>
          </a:prstGeom>
        </p:spPr>
      </p:pic>
    </p:spTree>
    <p:extLst>
      <p:ext uri="{BB962C8B-B14F-4D97-AF65-F5344CB8AC3E}">
        <p14:creationId xmlns:p14="http://schemas.microsoft.com/office/powerpoint/2010/main" val="2653605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179226" y="826680"/>
            <a:ext cx="9833548" cy="1325563"/>
          </a:xfrm>
        </p:spPr>
        <p:txBody>
          <a:bodyPr>
            <a:normAutofit/>
          </a:bodyPr>
          <a:lstStyle/>
          <a:p>
            <a:pPr algn="ctr"/>
            <a:r>
              <a:rPr lang="en-GB" sz="4000">
                <a:solidFill>
                  <a:srgbClr val="FFFFFF"/>
                </a:solidFill>
                <a:latin typeface="Garamond" panose="02020404030301010803" pitchFamily="18" charset="0"/>
              </a:rPr>
              <a:t>Why 4: Deterrence</a:t>
            </a:r>
          </a:p>
        </p:txBody>
      </p:sp>
      <p:graphicFrame>
        <p:nvGraphicFramePr>
          <p:cNvPr id="5" name="Content Placeholder 2">
            <a:extLst>
              <a:ext uri="{FF2B5EF4-FFF2-40B4-BE49-F238E27FC236}">
                <a16:creationId xmlns:a16="http://schemas.microsoft.com/office/drawing/2014/main" id="{5C5421DC-7A6E-4032-8E05-9D49D2186006}"/>
              </a:ext>
            </a:extLst>
          </p:cNvPr>
          <p:cNvGraphicFramePr>
            <a:graphicFrameLocks noGrp="1"/>
          </p:cNvGraphicFramePr>
          <p:nvPr>
            <p:ph idx="1"/>
            <p:extLst>
              <p:ext uri="{D42A27DB-BD31-4B8C-83A1-F6EECF244321}">
                <p14:modId xmlns:p14="http://schemas.microsoft.com/office/powerpoint/2010/main" val="794579429"/>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30139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2"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7"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8"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33" name="Group 32">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34" name="Rectangle 33">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904877" y="2415322"/>
            <a:ext cx="3451730" cy="2399869"/>
          </a:xfrm>
        </p:spPr>
        <p:txBody>
          <a:bodyPr>
            <a:normAutofit/>
          </a:bodyPr>
          <a:lstStyle/>
          <a:p>
            <a:pPr algn="ctr"/>
            <a:r>
              <a:rPr lang="en-GB" sz="3100">
                <a:solidFill>
                  <a:srgbClr val="FFFFFF"/>
                </a:solidFill>
                <a:latin typeface="Garamond" panose="02020404030301010803" pitchFamily="18" charset="0"/>
              </a:rPr>
              <a:t>Why 4: Security Paradigm: Canberra Commission (1996)</a:t>
            </a:r>
          </a:p>
        </p:txBody>
      </p:sp>
      <p:sp>
        <p:nvSpPr>
          <p:cNvPr id="3" name="Content Placeholder 2"/>
          <p:cNvSpPr>
            <a:spLocks noGrp="1"/>
          </p:cNvSpPr>
          <p:nvPr>
            <p:ph idx="1"/>
          </p:nvPr>
        </p:nvSpPr>
        <p:spPr>
          <a:xfrm>
            <a:off x="5120640" y="804672"/>
            <a:ext cx="6281928" cy="5248656"/>
          </a:xfrm>
        </p:spPr>
        <p:txBody>
          <a:bodyPr anchor="ctr">
            <a:normAutofit/>
          </a:bodyPr>
          <a:lstStyle/>
          <a:p>
            <a:r>
              <a:rPr lang="en-GB" sz="2000">
                <a:latin typeface="Garamond" panose="02020404030301010803" pitchFamily="18" charset="0"/>
              </a:rPr>
              <a:t>As long as any country has NW, others will want them</a:t>
            </a:r>
          </a:p>
          <a:p>
            <a:r>
              <a:rPr lang="en-GB" sz="2000">
                <a:latin typeface="Garamond" panose="02020404030301010803" pitchFamily="18" charset="0"/>
              </a:rPr>
              <a:t>As long as NW exist, they will be used again someday, if not by design then inadvertently through accident, rogue launch or system malfunction</a:t>
            </a:r>
          </a:p>
          <a:p>
            <a:r>
              <a:rPr lang="en-GB" sz="2000">
                <a:latin typeface="Garamond" panose="02020404030301010803" pitchFamily="18" charset="0"/>
              </a:rPr>
              <a:t>Any use of NW could be catastrophic for whole world</a:t>
            </a:r>
          </a:p>
        </p:txBody>
      </p:sp>
    </p:spTree>
    <p:extLst>
      <p:ext uri="{BB962C8B-B14F-4D97-AF65-F5344CB8AC3E}">
        <p14:creationId xmlns:p14="http://schemas.microsoft.com/office/powerpoint/2010/main" val="3190608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66952" y="1204108"/>
            <a:ext cx="2669406" cy="1781175"/>
          </a:xfrm>
        </p:spPr>
        <p:txBody>
          <a:bodyPr>
            <a:normAutofit/>
          </a:bodyPr>
          <a:lstStyle/>
          <a:p>
            <a:r>
              <a:rPr lang="en-GB" sz="3000">
                <a:solidFill>
                  <a:srgbClr val="FFFFFF"/>
                </a:solidFill>
                <a:latin typeface="Garamond" panose="02020404030301010803" pitchFamily="18" charset="0"/>
              </a:rPr>
              <a:t>Why 4: Humanitarian Imperatives (2013–14)</a:t>
            </a:r>
          </a:p>
        </p:txBody>
      </p:sp>
      <p:graphicFrame>
        <p:nvGraphicFramePr>
          <p:cNvPr id="5" name="Content Placeholder 2">
            <a:extLst>
              <a:ext uri="{FF2B5EF4-FFF2-40B4-BE49-F238E27FC236}">
                <a16:creationId xmlns:a16="http://schemas.microsoft.com/office/drawing/2014/main" id="{B1D89CE8-3BB2-4534-A909-2F2B8FCA2167}"/>
              </a:ext>
            </a:extLst>
          </p:cNvPr>
          <p:cNvGraphicFramePr>
            <a:graphicFrameLocks noGrp="1"/>
          </p:cNvGraphicFramePr>
          <p:nvPr>
            <p:ph idx="1"/>
            <p:extLst>
              <p:ext uri="{D42A27DB-BD31-4B8C-83A1-F6EECF244321}">
                <p14:modId xmlns:p14="http://schemas.microsoft.com/office/powerpoint/2010/main" val="3908671369"/>
              </p:ext>
            </p:extLst>
          </p:nvPr>
        </p:nvGraphicFramePr>
        <p:xfrm>
          <a:off x="4662488" y="952500"/>
          <a:ext cx="6904037"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483096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a:latin typeface="Garamond" panose="02020404030301010803" pitchFamily="18" charset="0"/>
              </a:rPr>
              <a:t>NATO NW Host Country Public Opinion on Ban Treaty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94982687"/>
              </p:ext>
            </p:extLst>
          </p:nvPr>
        </p:nvGraphicFramePr>
        <p:xfrm>
          <a:off x="1781175" y="2579689"/>
          <a:ext cx="8429624" cy="3617911"/>
        </p:xfrm>
        <a:graphic>
          <a:graphicData uri="http://schemas.openxmlformats.org/drawingml/2006/table">
            <a:tbl>
              <a:tblPr firstRow="1" lastRow="1" bandRow="1">
                <a:tableStyleId>{5C22544A-7EE6-4342-B048-85BDC9FD1C3A}</a:tableStyleId>
              </a:tblPr>
              <a:tblGrid>
                <a:gridCol w="2107406">
                  <a:extLst>
                    <a:ext uri="{9D8B030D-6E8A-4147-A177-3AD203B41FA5}">
                      <a16:colId xmlns:a16="http://schemas.microsoft.com/office/drawing/2014/main" val="20000"/>
                    </a:ext>
                  </a:extLst>
                </a:gridCol>
                <a:gridCol w="2107406">
                  <a:extLst>
                    <a:ext uri="{9D8B030D-6E8A-4147-A177-3AD203B41FA5}">
                      <a16:colId xmlns:a16="http://schemas.microsoft.com/office/drawing/2014/main" val="20001"/>
                    </a:ext>
                  </a:extLst>
                </a:gridCol>
                <a:gridCol w="2107406">
                  <a:extLst>
                    <a:ext uri="{9D8B030D-6E8A-4147-A177-3AD203B41FA5}">
                      <a16:colId xmlns:a16="http://schemas.microsoft.com/office/drawing/2014/main" val="20002"/>
                    </a:ext>
                  </a:extLst>
                </a:gridCol>
                <a:gridCol w="2107406">
                  <a:extLst>
                    <a:ext uri="{9D8B030D-6E8A-4147-A177-3AD203B41FA5}">
                      <a16:colId xmlns:a16="http://schemas.microsoft.com/office/drawing/2014/main" val="20003"/>
                    </a:ext>
                  </a:extLst>
                </a:gridCol>
              </a:tblGrid>
              <a:tr h="847318">
                <a:tc>
                  <a:txBody>
                    <a:bodyPr/>
                    <a:lstStyle/>
                    <a:p>
                      <a:endParaRPr lang="en-US" dirty="0"/>
                    </a:p>
                  </a:txBody>
                  <a:tcPr/>
                </a:tc>
                <a:tc>
                  <a:txBody>
                    <a:bodyPr/>
                    <a:lstStyle/>
                    <a:p>
                      <a:pPr algn="ctr"/>
                      <a:r>
                        <a:rPr lang="en-US" sz="2200" dirty="0"/>
                        <a:t>My country should sign</a:t>
                      </a:r>
                    </a:p>
                  </a:txBody>
                  <a:tcPr/>
                </a:tc>
                <a:tc>
                  <a:txBody>
                    <a:bodyPr/>
                    <a:lstStyle/>
                    <a:p>
                      <a:pPr algn="ctr"/>
                      <a:r>
                        <a:rPr lang="en-US" sz="2200" dirty="0"/>
                        <a:t>My country should not sign</a:t>
                      </a:r>
                    </a:p>
                  </a:txBody>
                  <a:tcPr/>
                </a:tc>
                <a:tc>
                  <a:txBody>
                    <a:bodyPr/>
                    <a:lstStyle/>
                    <a:p>
                      <a:pPr algn="ctr"/>
                      <a:r>
                        <a:rPr lang="en-US" sz="2200" dirty="0"/>
                        <a:t>Don’t know/No answer</a:t>
                      </a:r>
                    </a:p>
                  </a:txBody>
                  <a:tcPr/>
                </a:tc>
                <a:extLst>
                  <a:ext uri="{0D108BD9-81ED-4DB2-BD59-A6C34878D82A}">
                    <a16:rowId xmlns:a16="http://schemas.microsoft.com/office/drawing/2014/main" val="10000"/>
                  </a:ext>
                </a:extLst>
              </a:tr>
              <a:tr h="490906">
                <a:tc>
                  <a:txBody>
                    <a:bodyPr/>
                    <a:lstStyle/>
                    <a:p>
                      <a:r>
                        <a:rPr lang="en-US" sz="2200" dirty="0"/>
                        <a:t>Belgium</a:t>
                      </a:r>
                    </a:p>
                  </a:txBody>
                  <a:tcPr/>
                </a:tc>
                <a:tc>
                  <a:txBody>
                    <a:bodyPr/>
                    <a:lstStyle/>
                    <a:p>
                      <a:pPr algn="ctr"/>
                      <a:r>
                        <a:rPr lang="en-US" sz="2200" dirty="0"/>
                        <a:t>66</a:t>
                      </a:r>
                    </a:p>
                  </a:txBody>
                  <a:tcPr/>
                </a:tc>
                <a:tc>
                  <a:txBody>
                    <a:bodyPr/>
                    <a:lstStyle/>
                    <a:p>
                      <a:pPr algn="ctr"/>
                      <a:r>
                        <a:rPr lang="en-US" sz="2200" dirty="0"/>
                        <a:t>14</a:t>
                      </a:r>
                    </a:p>
                  </a:txBody>
                  <a:tcPr/>
                </a:tc>
                <a:tc>
                  <a:txBody>
                    <a:bodyPr/>
                    <a:lstStyle/>
                    <a:p>
                      <a:pPr algn="ctr"/>
                      <a:r>
                        <a:rPr lang="en-US" sz="2200" dirty="0"/>
                        <a:t>20</a:t>
                      </a:r>
                    </a:p>
                  </a:txBody>
                  <a:tcPr/>
                </a:tc>
                <a:extLst>
                  <a:ext uri="{0D108BD9-81ED-4DB2-BD59-A6C34878D82A}">
                    <a16:rowId xmlns:a16="http://schemas.microsoft.com/office/drawing/2014/main" val="10001"/>
                  </a:ext>
                </a:extLst>
              </a:tr>
              <a:tr h="490906">
                <a:tc>
                  <a:txBody>
                    <a:bodyPr/>
                    <a:lstStyle/>
                    <a:p>
                      <a:r>
                        <a:rPr lang="en-US" sz="2200" dirty="0"/>
                        <a:t>Germany</a:t>
                      </a:r>
                    </a:p>
                  </a:txBody>
                  <a:tcPr/>
                </a:tc>
                <a:tc>
                  <a:txBody>
                    <a:bodyPr/>
                    <a:lstStyle/>
                    <a:p>
                      <a:pPr algn="ctr"/>
                      <a:r>
                        <a:rPr lang="en-US" sz="2200" dirty="0"/>
                        <a:t>71</a:t>
                      </a:r>
                    </a:p>
                  </a:txBody>
                  <a:tcPr/>
                </a:tc>
                <a:tc>
                  <a:txBody>
                    <a:bodyPr/>
                    <a:lstStyle/>
                    <a:p>
                      <a:pPr algn="ctr"/>
                      <a:r>
                        <a:rPr lang="en-US" sz="2200" dirty="0"/>
                        <a:t>13</a:t>
                      </a:r>
                    </a:p>
                  </a:txBody>
                  <a:tcPr/>
                </a:tc>
                <a:tc>
                  <a:txBody>
                    <a:bodyPr/>
                    <a:lstStyle/>
                    <a:p>
                      <a:pPr algn="ctr"/>
                      <a:r>
                        <a:rPr lang="en-US" sz="2200" dirty="0"/>
                        <a:t>16</a:t>
                      </a:r>
                    </a:p>
                  </a:txBody>
                  <a:tcPr/>
                </a:tc>
                <a:extLst>
                  <a:ext uri="{0D108BD9-81ED-4DB2-BD59-A6C34878D82A}">
                    <a16:rowId xmlns:a16="http://schemas.microsoft.com/office/drawing/2014/main" val="10002"/>
                  </a:ext>
                </a:extLst>
              </a:tr>
              <a:tr h="490906">
                <a:tc>
                  <a:txBody>
                    <a:bodyPr/>
                    <a:lstStyle/>
                    <a:p>
                      <a:r>
                        <a:rPr lang="en-US" sz="2200" dirty="0"/>
                        <a:t>Italy</a:t>
                      </a:r>
                    </a:p>
                  </a:txBody>
                  <a:tcPr/>
                </a:tc>
                <a:tc>
                  <a:txBody>
                    <a:bodyPr/>
                    <a:lstStyle/>
                    <a:p>
                      <a:pPr algn="ctr"/>
                      <a:r>
                        <a:rPr lang="en-US" sz="2200" dirty="0"/>
                        <a:t>72</a:t>
                      </a:r>
                    </a:p>
                  </a:txBody>
                  <a:tcPr/>
                </a:tc>
                <a:tc>
                  <a:txBody>
                    <a:bodyPr/>
                    <a:lstStyle/>
                    <a:p>
                      <a:pPr algn="ctr"/>
                      <a:r>
                        <a:rPr lang="en-US" sz="2200" dirty="0"/>
                        <a:t>15</a:t>
                      </a:r>
                    </a:p>
                  </a:txBody>
                  <a:tcPr/>
                </a:tc>
                <a:tc>
                  <a:txBody>
                    <a:bodyPr/>
                    <a:lstStyle/>
                    <a:p>
                      <a:pPr algn="ctr"/>
                      <a:r>
                        <a:rPr lang="en-US" sz="2200" dirty="0"/>
                        <a:t>13</a:t>
                      </a:r>
                    </a:p>
                  </a:txBody>
                  <a:tcPr/>
                </a:tc>
                <a:extLst>
                  <a:ext uri="{0D108BD9-81ED-4DB2-BD59-A6C34878D82A}">
                    <a16:rowId xmlns:a16="http://schemas.microsoft.com/office/drawing/2014/main" val="10003"/>
                  </a:ext>
                </a:extLst>
              </a:tr>
              <a:tr h="490906">
                <a:tc>
                  <a:txBody>
                    <a:bodyPr/>
                    <a:lstStyle/>
                    <a:p>
                      <a:r>
                        <a:rPr lang="en-US" sz="2200" dirty="0"/>
                        <a:t>Netherlands</a:t>
                      </a:r>
                    </a:p>
                  </a:txBody>
                  <a:tcPr/>
                </a:tc>
                <a:tc>
                  <a:txBody>
                    <a:bodyPr/>
                    <a:lstStyle/>
                    <a:p>
                      <a:pPr algn="ctr"/>
                      <a:r>
                        <a:rPr lang="en-US" sz="2200" dirty="0"/>
                        <a:t>66</a:t>
                      </a:r>
                    </a:p>
                  </a:txBody>
                  <a:tcPr/>
                </a:tc>
                <a:tc>
                  <a:txBody>
                    <a:bodyPr/>
                    <a:lstStyle/>
                    <a:p>
                      <a:pPr algn="ctr"/>
                      <a:r>
                        <a:rPr lang="en-US" sz="2200" dirty="0"/>
                        <a:t>16</a:t>
                      </a:r>
                    </a:p>
                  </a:txBody>
                  <a:tcPr/>
                </a:tc>
                <a:tc>
                  <a:txBody>
                    <a:bodyPr/>
                    <a:lstStyle/>
                    <a:p>
                      <a:pPr algn="ctr"/>
                      <a:r>
                        <a:rPr lang="en-US" sz="2200" dirty="0"/>
                        <a:t>18</a:t>
                      </a:r>
                    </a:p>
                  </a:txBody>
                  <a:tcPr/>
                </a:tc>
                <a:extLst>
                  <a:ext uri="{0D108BD9-81ED-4DB2-BD59-A6C34878D82A}">
                    <a16:rowId xmlns:a16="http://schemas.microsoft.com/office/drawing/2014/main" val="10004"/>
                  </a:ext>
                </a:extLst>
              </a:tr>
              <a:tr h="806969">
                <a:tc grid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Source: </a:t>
                      </a:r>
                      <a:r>
                        <a:rPr lang="en-US" sz="1600" dirty="0" err="1"/>
                        <a:t>YouGov</a:t>
                      </a:r>
                      <a:r>
                        <a:rPr lang="en-US" sz="1600" dirty="0"/>
                        <a:t> poll for ICAN, July 2018,</a:t>
                      </a:r>
                      <a:r>
                        <a:rPr lang="en-US" sz="1800" baseline="0" dirty="0"/>
                        <a:t> </a:t>
                      </a:r>
                      <a:r>
                        <a:rPr lang="en-US" sz="1800" dirty="0"/>
                        <a:t>YouGov_ICAN_EUNATOTPNW2018.pdf</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1476426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57022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808676"/>
            <a:ext cx="12192000" cy="3049325"/>
            <a:chOff x="0" y="3808676"/>
            <a:chExt cx="12192000" cy="3049325"/>
          </a:xfrm>
        </p:grpSpPr>
        <p:pic>
          <p:nvPicPr>
            <p:cNvPr id="11" name="Picture 10">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12" name="Oval 11">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179226" y="5105400"/>
            <a:ext cx="9833548" cy="1066802"/>
          </a:xfrm>
        </p:spPr>
        <p:txBody>
          <a:bodyPr>
            <a:normAutofit/>
          </a:bodyPr>
          <a:lstStyle/>
          <a:p>
            <a:r>
              <a:rPr lang="en-GB" sz="4000">
                <a:solidFill>
                  <a:srgbClr val="3F3F3F"/>
                </a:solidFill>
                <a:latin typeface="Garamond" panose="02020404030301010803" pitchFamily="18" charset="0"/>
              </a:rPr>
              <a:t>Impacts</a:t>
            </a:r>
          </a:p>
        </p:txBody>
      </p:sp>
      <p:sp>
        <p:nvSpPr>
          <p:cNvPr id="3" name="Content Placeholder 2"/>
          <p:cNvSpPr>
            <a:spLocks noGrp="1"/>
          </p:cNvSpPr>
          <p:nvPr>
            <p:ph idx="1"/>
          </p:nvPr>
        </p:nvSpPr>
        <p:spPr>
          <a:xfrm>
            <a:off x="1179226" y="872046"/>
            <a:ext cx="9833548" cy="2945574"/>
          </a:xfrm>
        </p:spPr>
        <p:txBody>
          <a:bodyPr anchor="ctr">
            <a:normAutofit/>
          </a:bodyPr>
          <a:lstStyle/>
          <a:p>
            <a:pPr lvl="0"/>
            <a:r>
              <a:rPr lang="en-GB" sz="2400">
                <a:solidFill>
                  <a:srgbClr val="FFFFFF"/>
                </a:solidFill>
                <a:latin typeface="Garamond" panose="02020404030301010803" pitchFamily="18" charset="0"/>
              </a:rPr>
              <a:t>Operational vs. normative</a:t>
            </a:r>
          </a:p>
          <a:p>
            <a:pPr lvl="1">
              <a:buFont typeface="Courier New"/>
              <a:buChar char="o"/>
            </a:pPr>
            <a:r>
              <a:rPr lang="en-GB">
                <a:solidFill>
                  <a:srgbClr val="FFFFFF"/>
                </a:solidFill>
                <a:latin typeface="Garamond" panose="02020404030301010803" pitchFamily="18" charset="0"/>
              </a:rPr>
              <a:t>Non-proliferation</a:t>
            </a:r>
          </a:p>
          <a:p>
            <a:pPr lvl="1">
              <a:buFont typeface="Courier New"/>
              <a:buChar char="o"/>
            </a:pPr>
            <a:r>
              <a:rPr lang="en-GB">
                <a:solidFill>
                  <a:srgbClr val="FFFFFF"/>
                </a:solidFill>
                <a:latin typeface="Garamond" panose="02020404030301010803" pitchFamily="18" charset="0"/>
              </a:rPr>
              <a:t>No testing</a:t>
            </a:r>
          </a:p>
          <a:p>
            <a:pPr lvl="1">
              <a:buFont typeface="Courier New"/>
              <a:buChar char="o"/>
            </a:pPr>
            <a:r>
              <a:rPr lang="en-GB">
                <a:solidFill>
                  <a:srgbClr val="FFFFFF"/>
                </a:solidFill>
                <a:latin typeface="Garamond" panose="02020404030301010803" pitchFamily="18" charset="0"/>
              </a:rPr>
              <a:t>Non-use</a:t>
            </a:r>
          </a:p>
          <a:p>
            <a:pPr lvl="1">
              <a:buFont typeface="Courier New"/>
              <a:buChar char="o"/>
            </a:pPr>
            <a:r>
              <a:rPr lang="en-GB">
                <a:solidFill>
                  <a:srgbClr val="FFFFFF"/>
                </a:solidFill>
                <a:latin typeface="Garamond" panose="02020404030301010803" pitchFamily="18" charset="0"/>
              </a:rPr>
              <a:t>Conventional/nuclear boundary</a:t>
            </a:r>
          </a:p>
          <a:p>
            <a:pPr lvl="1">
              <a:buFont typeface="Courier New"/>
              <a:buChar char="o"/>
            </a:pPr>
            <a:r>
              <a:rPr lang="en-GB">
                <a:solidFill>
                  <a:srgbClr val="FFFFFF"/>
                </a:solidFill>
                <a:latin typeface="Garamond" panose="02020404030301010803" pitchFamily="18" charset="0"/>
              </a:rPr>
              <a:t>Deterrence (threat of use)</a:t>
            </a:r>
          </a:p>
          <a:p>
            <a:pPr lvl="1">
              <a:buFont typeface="Courier New"/>
              <a:buChar char="o"/>
            </a:pPr>
            <a:r>
              <a:rPr lang="en-GB">
                <a:solidFill>
                  <a:srgbClr val="FFFFFF"/>
                </a:solidFill>
                <a:latin typeface="Garamond" panose="02020404030301010803" pitchFamily="18" charset="0"/>
              </a:rPr>
              <a:t>Disarmament (possession)</a:t>
            </a:r>
          </a:p>
        </p:txBody>
      </p:sp>
    </p:spTree>
    <p:extLst>
      <p:ext uri="{BB962C8B-B14F-4D97-AF65-F5344CB8AC3E}">
        <p14:creationId xmlns:p14="http://schemas.microsoft.com/office/powerpoint/2010/main" val="110379369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GB">
                <a:solidFill>
                  <a:srgbClr val="FFFFFF"/>
                </a:solidFill>
                <a:latin typeface="Garamond" panose="02020404030301010803" pitchFamily="18" charset="0"/>
              </a:rPr>
              <a:t>Conclusions</a:t>
            </a:r>
          </a:p>
        </p:txBody>
      </p:sp>
      <p:graphicFrame>
        <p:nvGraphicFramePr>
          <p:cNvPr id="5" name="Content Placeholder 2">
            <a:extLst>
              <a:ext uri="{FF2B5EF4-FFF2-40B4-BE49-F238E27FC236}">
                <a16:creationId xmlns:a16="http://schemas.microsoft.com/office/drawing/2014/main" id="{8B881A44-C902-4E75-979A-CCB9192D906C}"/>
              </a:ext>
            </a:extLst>
          </p:cNvPr>
          <p:cNvGraphicFramePr>
            <a:graphicFrameLocks noGrp="1"/>
          </p:cNvGraphicFramePr>
          <p:nvPr>
            <p:ph idx="1"/>
            <p:extLst>
              <p:ext uri="{D42A27DB-BD31-4B8C-83A1-F6EECF244321}">
                <p14:modId xmlns:p14="http://schemas.microsoft.com/office/powerpoint/2010/main" val="8344007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5010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535020" y="685800"/>
            <a:ext cx="2780271" cy="5105400"/>
          </a:xfrm>
        </p:spPr>
        <p:txBody>
          <a:bodyPr>
            <a:normAutofit/>
          </a:bodyPr>
          <a:lstStyle/>
          <a:p>
            <a:r>
              <a:rPr lang="en-GB" sz="4000">
                <a:solidFill>
                  <a:srgbClr val="FFFFFF"/>
                </a:solidFill>
                <a:latin typeface="Garamond" panose="02020404030301010803" pitchFamily="18" charset="0"/>
              </a:rPr>
              <a:t>Conclusions (2)</a:t>
            </a:r>
          </a:p>
        </p:txBody>
      </p:sp>
      <p:graphicFrame>
        <p:nvGraphicFramePr>
          <p:cNvPr id="5" name="Content Placeholder 2">
            <a:extLst>
              <a:ext uri="{FF2B5EF4-FFF2-40B4-BE49-F238E27FC236}">
                <a16:creationId xmlns:a16="http://schemas.microsoft.com/office/drawing/2014/main" id="{A816C7D5-CAB6-4A27-8199-377442B1A81F}"/>
              </a:ext>
            </a:extLst>
          </p:cNvPr>
          <p:cNvGraphicFramePr>
            <a:graphicFrameLocks noGrp="1"/>
          </p:cNvGraphicFramePr>
          <p:nvPr>
            <p:ph idx="1"/>
            <p:extLst>
              <p:ext uri="{D42A27DB-BD31-4B8C-83A1-F6EECF244321}">
                <p14:modId xmlns:p14="http://schemas.microsoft.com/office/powerpoint/2010/main" val="1730832228"/>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45975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3277" y="712269"/>
            <a:ext cx="3370998" cy="5502264"/>
          </a:xfrm>
        </p:spPr>
        <p:txBody>
          <a:bodyPr>
            <a:normAutofit/>
          </a:bodyPr>
          <a:lstStyle/>
          <a:p>
            <a:r>
              <a:rPr lang="en-GB">
                <a:solidFill>
                  <a:srgbClr val="FFFFFF"/>
                </a:solidFill>
                <a:latin typeface="Garamond" panose="02020404030301010803" pitchFamily="18" charset="0"/>
              </a:rPr>
              <a:t>Conclusion (3)</a:t>
            </a:r>
          </a:p>
        </p:txBody>
      </p:sp>
      <p:cxnSp>
        <p:nvCxnSpPr>
          <p:cNvPr id="12" name="Straight Connector 11">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6AEB390-2736-4C19-B551-DAA7527D942B}"/>
              </a:ext>
            </a:extLst>
          </p:cNvPr>
          <p:cNvGraphicFramePr>
            <a:graphicFrameLocks noGrp="1"/>
          </p:cNvGraphicFramePr>
          <p:nvPr>
            <p:ph idx="1"/>
            <p:extLst>
              <p:ext uri="{D42A27DB-BD31-4B8C-83A1-F6EECF244321}">
                <p14:modId xmlns:p14="http://schemas.microsoft.com/office/powerpoint/2010/main" val="1280650915"/>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6729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C3D31AE-434C-6B4F-AA93-E37BBD4C2EF9}"/>
              </a:ext>
            </a:extLst>
          </p:cNvPr>
          <p:cNvSpPr>
            <a:spLocks noGrp="1"/>
          </p:cNvSpPr>
          <p:nvPr>
            <p:ph type="title"/>
          </p:nvPr>
        </p:nvSpPr>
        <p:spPr>
          <a:xfrm>
            <a:off x="750242" y="632990"/>
            <a:ext cx="4062643" cy="1043409"/>
          </a:xfrm>
        </p:spPr>
        <p:txBody>
          <a:bodyPr>
            <a:normAutofit/>
          </a:bodyPr>
          <a:lstStyle/>
          <a:p>
            <a:r>
              <a:rPr lang="en-US" sz="3600">
                <a:latin typeface="Garamond" panose="02020404030301010803" pitchFamily="18" charset="0"/>
              </a:rPr>
              <a:t>Hiroshima</a:t>
            </a:r>
          </a:p>
        </p:txBody>
      </p:sp>
      <p:sp>
        <p:nvSpPr>
          <p:cNvPr id="3" name="Content Placeholder 2">
            <a:extLst>
              <a:ext uri="{FF2B5EF4-FFF2-40B4-BE49-F238E27FC236}">
                <a16:creationId xmlns:a16="http://schemas.microsoft.com/office/drawing/2014/main" id="{7CE0C7C2-1D0C-DA4E-BDB9-B230A6C02E08}"/>
              </a:ext>
            </a:extLst>
          </p:cNvPr>
          <p:cNvSpPr>
            <a:spLocks noGrp="1"/>
          </p:cNvSpPr>
          <p:nvPr>
            <p:ph idx="1"/>
          </p:nvPr>
        </p:nvSpPr>
        <p:spPr>
          <a:xfrm>
            <a:off x="518474" y="1774372"/>
            <a:ext cx="4064409" cy="2754086"/>
          </a:xfrm>
        </p:spPr>
        <p:txBody>
          <a:bodyPr anchor="t">
            <a:normAutofit/>
          </a:bodyPr>
          <a:lstStyle/>
          <a:p>
            <a:endParaRPr lang="en-US" sz="1800"/>
          </a:p>
          <a:p>
            <a:endParaRPr lang="en-US" sz="1800"/>
          </a:p>
        </p:txBody>
      </p:sp>
      <p:pic>
        <p:nvPicPr>
          <p:cNvPr id="5" name="Picture 4">
            <a:extLst>
              <a:ext uri="{FF2B5EF4-FFF2-40B4-BE49-F238E27FC236}">
                <a16:creationId xmlns:a16="http://schemas.microsoft.com/office/drawing/2014/main" id="{6707A003-C74D-8442-94C1-AD936E770760}"/>
              </a:ext>
            </a:extLst>
          </p:cNvPr>
          <p:cNvPicPr>
            <a:picLocks noChangeAspect="1"/>
          </p:cNvPicPr>
          <p:nvPr/>
        </p:nvPicPr>
        <p:blipFill>
          <a:blip r:embed="rId2"/>
          <a:stretch>
            <a:fillRect/>
          </a:stretch>
        </p:blipFill>
        <p:spPr>
          <a:xfrm>
            <a:off x="6038101" y="961125"/>
            <a:ext cx="5510771" cy="4642824"/>
          </a:xfrm>
          <a:prstGeom prst="rect">
            <a:avLst/>
          </a:prstGeom>
        </p:spPr>
      </p:pic>
    </p:spTree>
    <p:extLst>
      <p:ext uri="{BB962C8B-B14F-4D97-AF65-F5344CB8AC3E}">
        <p14:creationId xmlns:p14="http://schemas.microsoft.com/office/powerpoint/2010/main" val="3251859534"/>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E5D9F8E-69A2-B941-8D3A-C3D699053118}"/>
              </a:ext>
            </a:extLst>
          </p:cNvPr>
          <p:cNvSpPr>
            <a:spLocks noGrp="1"/>
          </p:cNvSpPr>
          <p:nvPr>
            <p:ph type="title"/>
          </p:nvPr>
        </p:nvSpPr>
        <p:spPr>
          <a:xfrm>
            <a:off x="863029" y="1012004"/>
            <a:ext cx="3416158" cy="4795408"/>
          </a:xfrm>
        </p:spPr>
        <p:txBody>
          <a:bodyPr>
            <a:normAutofit/>
          </a:bodyPr>
          <a:lstStyle/>
          <a:p>
            <a:r>
              <a:rPr lang="en-AU">
                <a:solidFill>
                  <a:srgbClr val="FFFFFF"/>
                </a:solidFill>
                <a:latin typeface="Garamond" panose="02020404030301010803" pitchFamily="18" charset="0"/>
              </a:rPr>
              <a:t>President John F Kennedy</a:t>
            </a:r>
            <a:br>
              <a:rPr lang="en-AU" b="1">
                <a:solidFill>
                  <a:srgbClr val="FFFFFF"/>
                </a:solidFill>
                <a:latin typeface="Garamond" panose="02020404030301010803" pitchFamily="18" charset="0"/>
              </a:rPr>
            </a:br>
            <a:r>
              <a:rPr lang="en-GB">
                <a:solidFill>
                  <a:srgbClr val="FFFFFF"/>
                </a:solidFill>
                <a:latin typeface="Garamond" panose="02020404030301010803" pitchFamily="18" charset="0"/>
              </a:rPr>
              <a:t>“State of the Union speech,” 11 January 1962</a:t>
            </a:r>
            <a:endParaRPr lang="en-US">
              <a:solidFill>
                <a:srgbClr val="FFFFFF"/>
              </a:solidFill>
            </a:endParaRPr>
          </a:p>
        </p:txBody>
      </p:sp>
      <p:graphicFrame>
        <p:nvGraphicFramePr>
          <p:cNvPr id="5" name="Content Placeholder 2">
            <a:extLst>
              <a:ext uri="{FF2B5EF4-FFF2-40B4-BE49-F238E27FC236}">
                <a16:creationId xmlns:a16="http://schemas.microsoft.com/office/drawing/2014/main" id="{8C6CC3D6-6D16-4877-A36D-54A8EF3F51E2}"/>
              </a:ext>
            </a:extLst>
          </p:cNvPr>
          <p:cNvGraphicFramePr>
            <a:graphicFrameLocks noGrp="1"/>
          </p:cNvGraphicFramePr>
          <p:nvPr>
            <p:ph idx="1"/>
            <p:extLst>
              <p:ext uri="{D42A27DB-BD31-4B8C-83A1-F6EECF244321}">
                <p14:modId xmlns:p14="http://schemas.microsoft.com/office/powerpoint/2010/main" val="1315186014"/>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8359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966952" y="1204108"/>
            <a:ext cx="2669406" cy="1781175"/>
          </a:xfrm>
        </p:spPr>
        <p:txBody>
          <a:bodyPr>
            <a:normAutofit/>
          </a:bodyPr>
          <a:lstStyle/>
          <a:p>
            <a:r>
              <a:rPr lang="en-GB" sz="3200">
                <a:solidFill>
                  <a:srgbClr val="FFFFFF"/>
                </a:solidFill>
                <a:latin typeface="Garamond" panose="02020404030301010803" pitchFamily="18" charset="0"/>
              </a:rPr>
              <a:t>Memorialising Hiroshima and Nagasaki</a:t>
            </a:r>
          </a:p>
        </p:txBody>
      </p:sp>
      <p:graphicFrame>
        <p:nvGraphicFramePr>
          <p:cNvPr id="13" name="Content Placeholder 2">
            <a:extLst>
              <a:ext uri="{FF2B5EF4-FFF2-40B4-BE49-F238E27FC236}">
                <a16:creationId xmlns:a16="http://schemas.microsoft.com/office/drawing/2014/main" id="{14B19E22-E488-4788-95F8-6CF7DA1F6BFF}"/>
              </a:ext>
            </a:extLst>
          </p:cNvPr>
          <p:cNvGraphicFramePr>
            <a:graphicFrameLocks noGrp="1"/>
          </p:cNvGraphicFramePr>
          <p:nvPr>
            <p:ph idx="1"/>
            <p:extLst>
              <p:ext uri="{D42A27DB-BD31-4B8C-83A1-F6EECF244321}">
                <p14:modId xmlns:p14="http://schemas.microsoft.com/office/powerpoint/2010/main" val="2450041564"/>
              </p:ext>
            </p:extLst>
          </p:nvPr>
        </p:nvGraphicFramePr>
        <p:xfrm>
          <a:off x="4662488" y="952500"/>
          <a:ext cx="6904037"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1555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D5C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2534E6-DFFC-7644-9A16-F5846E0A4A81}"/>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The Global Nuclear Spread</a:t>
            </a:r>
          </a:p>
        </p:txBody>
      </p:sp>
      <p:pic>
        <p:nvPicPr>
          <p:cNvPr id="6" name="Content Placeholder 5">
            <a:extLst>
              <a:ext uri="{FF2B5EF4-FFF2-40B4-BE49-F238E27FC236}">
                <a16:creationId xmlns:a16="http://schemas.microsoft.com/office/drawing/2014/main" id="{92B36F30-D021-0B47-B394-40F976C86888}"/>
              </a:ext>
            </a:extLst>
          </p:cNvPr>
          <p:cNvPicPr>
            <a:picLocks noGrp="1" noChangeAspect="1"/>
          </p:cNvPicPr>
          <p:nvPr>
            <p:ph idx="1"/>
          </p:nvPr>
        </p:nvPicPr>
        <p:blipFill>
          <a:blip r:embed="rId2"/>
          <a:stretch>
            <a:fillRect/>
          </a:stretch>
        </p:blipFill>
        <p:spPr>
          <a:xfrm>
            <a:off x="4038600" y="1189979"/>
            <a:ext cx="7188199" cy="4474652"/>
          </a:xfrm>
          <a:prstGeom prst="rect">
            <a:avLst/>
          </a:prstGeom>
        </p:spPr>
      </p:pic>
    </p:spTree>
    <p:extLst>
      <p:ext uri="{BB962C8B-B14F-4D97-AF65-F5344CB8AC3E}">
        <p14:creationId xmlns:p14="http://schemas.microsoft.com/office/powerpoint/2010/main" val="2481248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288521" y="381403"/>
            <a:ext cx="2200313" cy="3342508"/>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207D2F3-4BDB-5248-973B-7583EF6F7432}"/>
              </a:ext>
            </a:extLst>
          </p:cNvPr>
          <p:cNvSpPr>
            <a:spLocks noGrp="1"/>
          </p:cNvSpPr>
          <p:nvPr>
            <p:ph type="title"/>
          </p:nvPr>
        </p:nvSpPr>
        <p:spPr>
          <a:xfrm>
            <a:off x="966952" y="1204108"/>
            <a:ext cx="2669406" cy="1781175"/>
          </a:xfrm>
        </p:spPr>
        <p:txBody>
          <a:bodyPr>
            <a:normAutofit/>
          </a:bodyPr>
          <a:lstStyle/>
          <a:p>
            <a:r>
              <a:rPr lang="en-US" sz="3200">
                <a:solidFill>
                  <a:srgbClr val="FFFFFF"/>
                </a:solidFill>
                <a:latin typeface="Garamond" panose="02020404030301010803" pitchFamily="18" charset="0"/>
              </a:rPr>
              <a:t>Five Paradoxes</a:t>
            </a:r>
          </a:p>
        </p:txBody>
      </p:sp>
      <p:graphicFrame>
        <p:nvGraphicFramePr>
          <p:cNvPr id="5" name="Content Placeholder 2">
            <a:extLst>
              <a:ext uri="{FF2B5EF4-FFF2-40B4-BE49-F238E27FC236}">
                <a16:creationId xmlns:a16="http://schemas.microsoft.com/office/drawing/2014/main" id="{D96BD59A-E023-43FA-8D81-F5E8764E41D4}"/>
              </a:ext>
            </a:extLst>
          </p:cNvPr>
          <p:cNvGraphicFramePr>
            <a:graphicFrameLocks noGrp="1"/>
          </p:cNvGraphicFramePr>
          <p:nvPr>
            <p:ph idx="1"/>
            <p:extLst>
              <p:ext uri="{D42A27DB-BD31-4B8C-83A1-F6EECF244321}">
                <p14:modId xmlns:p14="http://schemas.microsoft.com/office/powerpoint/2010/main" val="2802439887"/>
              </p:ext>
            </p:extLst>
          </p:nvPr>
        </p:nvGraphicFramePr>
        <p:xfrm>
          <a:off x="4662488" y="952500"/>
          <a:ext cx="6904037" cy="4829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6536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 name="Rectangle 16">
            <a:extLst>
              <a:ext uri="{FF2B5EF4-FFF2-40B4-BE49-F238E27FC236}">
                <a16:creationId xmlns:a16="http://schemas.microsoft.com/office/drawing/2014/main" id="{0499AD7B-99D4-4755-8966-F7BA04269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46920"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18">
            <a:extLst>
              <a:ext uri="{FF2B5EF4-FFF2-40B4-BE49-F238E27FC236}">
                <a16:creationId xmlns:a16="http://schemas.microsoft.com/office/drawing/2014/main" id="{1A06F89A-489D-4383-94C5-42F7FF2E9A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9EED0F-1C1C-C746-85DC-ABEE089BB829}"/>
              </a:ext>
            </a:extLst>
          </p:cNvPr>
          <p:cNvSpPr>
            <a:spLocks noGrp="1"/>
          </p:cNvSpPr>
          <p:nvPr>
            <p:ph type="title"/>
          </p:nvPr>
        </p:nvSpPr>
        <p:spPr>
          <a:xfrm>
            <a:off x="640079" y="2023236"/>
            <a:ext cx="3659777" cy="2820908"/>
          </a:xfrm>
        </p:spPr>
        <p:txBody>
          <a:bodyPr>
            <a:normAutofit/>
          </a:bodyPr>
          <a:lstStyle/>
          <a:p>
            <a:r>
              <a:rPr lang="en-GB" sz="4000">
                <a:solidFill>
                  <a:srgbClr val="FFFFFF"/>
                </a:solidFill>
                <a:latin typeface="Garamond" panose="02020404030301010803" pitchFamily="18" charset="0"/>
              </a:rPr>
              <a:t>Trump Effect on Global Nuclear Order</a:t>
            </a:r>
            <a:endParaRPr lang="en-US" sz="4000">
              <a:solidFill>
                <a:srgbClr val="FFFFFF"/>
              </a:solidFill>
              <a:latin typeface="Garamond" panose="02020404030301010803" pitchFamily="18" charset="0"/>
            </a:endParaRPr>
          </a:p>
        </p:txBody>
      </p:sp>
      <p:graphicFrame>
        <p:nvGraphicFramePr>
          <p:cNvPr id="5" name="Content Placeholder 2">
            <a:extLst>
              <a:ext uri="{FF2B5EF4-FFF2-40B4-BE49-F238E27FC236}">
                <a16:creationId xmlns:a16="http://schemas.microsoft.com/office/drawing/2014/main" id="{F58EB944-EACB-4008-AA94-D18FF6868679}"/>
              </a:ext>
            </a:extLst>
          </p:cNvPr>
          <p:cNvGraphicFramePr>
            <a:graphicFrameLocks noGrp="1"/>
          </p:cNvGraphicFramePr>
          <p:nvPr>
            <p:ph idx="1"/>
            <p:extLst>
              <p:ext uri="{D42A27DB-BD31-4B8C-83A1-F6EECF244321}">
                <p14:modId xmlns:p14="http://schemas.microsoft.com/office/powerpoint/2010/main" val="62668174"/>
              </p:ext>
            </p:extLst>
          </p:nvPr>
        </p:nvGraphicFramePr>
        <p:xfrm>
          <a:off x="6091238" y="955653"/>
          <a:ext cx="5115491" cy="4947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7600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761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506672-B6CC-E244-9807-E8B9A8CCE172}"/>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Crumbling US–Russia agreements</a:t>
            </a:r>
          </a:p>
        </p:txBody>
      </p:sp>
      <p:pic>
        <p:nvPicPr>
          <p:cNvPr id="5" name="Content Placeholder 4">
            <a:extLst>
              <a:ext uri="{FF2B5EF4-FFF2-40B4-BE49-F238E27FC236}">
                <a16:creationId xmlns:a16="http://schemas.microsoft.com/office/drawing/2014/main" id="{A51C1E47-BCD1-F240-A200-1FEBF5145372}"/>
              </a:ext>
            </a:extLst>
          </p:cNvPr>
          <p:cNvPicPr>
            <a:picLocks noGrp="1" noChangeAspect="1"/>
          </p:cNvPicPr>
          <p:nvPr>
            <p:ph idx="1"/>
          </p:nvPr>
        </p:nvPicPr>
        <p:blipFill>
          <a:blip r:embed="rId2"/>
          <a:stretch>
            <a:fillRect/>
          </a:stretch>
        </p:blipFill>
        <p:spPr>
          <a:xfrm>
            <a:off x="3904735" y="543698"/>
            <a:ext cx="7648833" cy="5782962"/>
          </a:xfrm>
          <a:prstGeom prst="rect">
            <a:avLst/>
          </a:prstGeom>
        </p:spPr>
      </p:pic>
    </p:spTree>
    <p:extLst>
      <p:ext uri="{BB962C8B-B14F-4D97-AF65-F5344CB8AC3E}">
        <p14:creationId xmlns:p14="http://schemas.microsoft.com/office/powerpoint/2010/main" val="4290346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192318-5FBE-6C4B-AE6F-2D560B07D81C}"/>
              </a:ext>
            </a:extLst>
          </p:cNvPr>
          <p:cNvSpPr>
            <a:spLocks noGrp="1"/>
          </p:cNvSpPr>
          <p:nvPr>
            <p:ph type="title"/>
          </p:nvPr>
        </p:nvSpPr>
        <p:spPr>
          <a:xfrm>
            <a:off x="1179226" y="826680"/>
            <a:ext cx="9833548" cy="1325563"/>
          </a:xfrm>
        </p:spPr>
        <p:txBody>
          <a:bodyPr>
            <a:normAutofit/>
          </a:bodyPr>
          <a:lstStyle/>
          <a:p>
            <a:pPr algn="ctr"/>
            <a:r>
              <a:rPr lang="en-US" sz="4000">
                <a:solidFill>
                  <a:srgbClr val="FFFFFF"/>
                </a:solidFill>
                <a:latin typeface="Garamond" panose="02020404030301010803" pitchFamily="18" charset="0"/>
              </a:rPr>
              <a:t>Utility of Multilateral Agreements</a:t>
            </a:r>
          </a:p>
        </p:txBody>
      </p:sp>
      <p:graphicFrame>
        <p:nvGraphicFramePr>
          <p:cNvPr id="5" name="Content Placeholder 2">
            <a:extLst>
              <a:ext uri="{FF2B5EF4-FFF2-40B4-BE49-F238E27FC236}">
                <a16:creationId xmlns:a16="http://schemas.microsoft.com/office/drawing/2014/main" id="{CFA6BFB7-1F5D-463B-BF93-23FD1EE0A99A}"/>
              </a:ext>
            </a:extLst>
          </p:cNvPr>
          <p:cNvGraphicFramePr>
            <a:graphicFrameLocks noGrp="1"/>
          </p:cNvGraphicFramePr>
          <p:nvPr>
            <p:ph idx="1"/>
            <p:extLst>
              <p:ext uri="{D42A27DB-BD31-4B8C-83A1-F6EECF244321}">
                <p14:modId xmlns:p14="http://schemas.microsoft.com/office/powerpoint/2010/main" val="3984851338"/>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1249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1648</Words>
  <Application>Microsoft Macintosh PowerPoint</Application>
  <PresentationFormat>Widescreen</PresentationFormat>
  <Paragraphs>156</Paragraphs>
  <Slides>30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Courier New</vt:lpstr>
      <vt:lpstr>Garamond</vt:lpstr>
      <vt:lpstr>Mangal</vt:lpstr>
      <vt:lpstr>Wingdings</vt:lpstr>
      <vt:lpstr>Office Theme</vt:lpstr>
      <vt:lpstr>Nuclear Disarmament and Multilateralism: The Ban Treaty in Context  </vt:lpstr>
      <vt:lpstr>President Barack Obama Hiroshima Peace Memorial, 27 May 2016</vt:lpstr>
      <vt:lpstr>Hiroshima</vt:lpstr>
      <vt:lpstr>Memorialising Hiroshima and Nagasaki</vt:lpstr>
      <vt:lpstr>The Global Nuclear Spread</vt:lpstr>
      <vt:lpstr>Five Paradoxes</vt:lpstr>
      <vt:lpstr>Trump Effect on Global Nuclear Order</vt:lpstr>
      <vt:lpstr>Crumbling US–Russia agreements</vt:lpstr>
      <vt:lpstr>Utility of Multilateral Agreements</vt:lpstr>
      <vt:lpstr>Historic Treaty</vt:lpstr>
      <vt:lpstr>Five Key Prohibitions</vt:lpstr>
      <vt:lpstr>Three Other Advances</vt:lpstr>
      <vt:lpstr>Why</vt:lpstr>
      <vt:lpstr>Why 1: Non-Proliferation–Disarmament Link</vt:lpstr>
      <vt:lpstr>Why - 1</vt:lpstr>
      <vt:lpstr>Why – 1 (Art. VI)</vt:lpstr>
      <vt:lpstr>Why – 2 (Arms control impasse)</vt:lpstr>
      <vt:lpstr>Why 2: Stalled Talks</vt:lpstr>
      <vt:lpstr>Why – 3 (elevated threats)</vt:lpstr>
      <vt:lpstr>Why – 3: Trump Effect on US Opinion</vt:lpstr>
      <vt:lpstr>Why – 3: Doomsday Clock</vt:lpstr>
      <vt:lpstr>Why 4: Deterrence</vt:lpstr>
      <vt:lpstr>Why 4: Security Paradigm: Canberra Commission (1996)</vt:lpstr>
      <vt:lpstr>Why 4: Humanitarian Imperatives (2013–14)</vt:lpstr>
      <vt:lpstr>NATO NW Host Country Public Opinion on Ban Treaty (%)</vt:lpstr>
      <vt:lpstr>Impacts</vt:lpstr>
      <vt:lpstr>Conclusions</vt:lpstr>
      <vt:lpstr>Conclusions (2)</vt:lpstr>
      <vt:lpstr>Conclusion (3)</vt:lpstr>
      <vt:lpstr>President John F Kennedy “State of the Union speech,” 11 January 1962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Disarmament and Multilateralism: The Ban Treaty in Context  </dc:title>
  <dc:creator>Ramesh Thakur</dc:creator>
  <cp:lastModifiedBy>Ramesh Thakur</cp:lastModifiedBy>
  <cp:revision>5</cp:revision>
  <dcterms:created xsi:type="dcterms:W3CDTF">2019-03-25T10:10:04Z</dcterms:created>
  <dcterms:modified xsi:type="dcterms:W3CDTF">2019-03-25T10:29:17Z</dcterms:modified>
</cp:coreProperties>
</file>